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8" r:id="rId8"/>
    <p:sldId id="261" r:id="rId9"/>
    <p:sldId id="262" r:id="rId10"/>
    <p:sldId id="269" r:id="rId11"/>
    <p:sldId id="263" r:id="rId12"/>
    <p:sldId id="264" r:id="rId13"/>
    <p:sldId id="270" r:id="rId14"/>
    <p:sldId id="265" r:id="rId15"/>
    <p:sldId id="266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6" r:id="rId30"/>
    <p:sldId id="285" r:id="rId31"/>
    <p:sldId id="284" r:id="rId32"/>
    <p:sldId id="291" r:id="rId33"/>
    <p:sldId id="292" r:id="rId34"/>
    <p:sldId id="288" r:id="rId35"/>
    <p:sldId id="289" r:id="rId36"/>
    <p:sldId id="287" r:id="rId37"/>
    <p:sldId id="293" r:id="rId3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26" y="17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2E2C-B3C0-495E-9044-E01C61B57408}" type="datetimeFigureOut">
              <a:rPr lang="es-ES" smtClean="0"/>
              <a:pPr/>
              <a:t>24/01/2014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E9EA-4EEA-454B-A7F4-A2E448CB4A9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2E2C-B3C0-495E-9044-E01C61B57408}" type="datetimeFigureOut">
              <a:rPr lang="es-ES" smtClean="0"/>
              <a:pPr/>
              <a:t>24/01/2014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E9EA-4EEA-454B-A7F4-A2E448CB4A9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2E2C-B3C0-495E-9044-E01C61B57408}" type="datetimeFigureOut">
              <a:rPr lang="es-ES" smtClean="0"/>
              <a:pPr/>
              <a:t>24/01/2014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E9EA-4EEA-454B-A7F4-A2E448CB4A9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2E2C-B3C0-495E-9044-E01C61B57408}" type="datetimeFigureOut">
              <a:rPr lang="es-ES" smtClean="0"/>
              <a:pPr/>
              <a:t>24/01/2014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E9EA-4EEA-454B-A7F4-A2E448CB4A9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2E2C-B3C0-495E-9044-E01C61B57408}" type="datetimeFigureOut">
              <a:rPr lang="es-ES" smtClean="0"/>
              <a:pPr/>
              <a:t>24/01/2014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E9EA-4EEA-454B-A7F4-A2E448CB4A9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2E2C-B3C0-495E-9044-E01C61B57408}" type="datetimeFigureOut">
              <a:rPr lang="es-ES" smtClean="0"/>
              <a:pPr/>
              <a:t>24/01/2014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E9EA-4EEA-454B-A7F4-A2E448CB4A9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2E2C-B3C0-495E-9044-E01C61B57408}" type="datetimeFigureOut">
              <a:rPr lang="es-ES" smtClean="0"/>
              <a:pPr/>
              <a:t>24/01/2014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E9EA-4EEA-454B-A7F4-A2E448CB4A9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2E2C-B3C0-495E-9044-E01C61B57408}" type="datetimeFigureOut">
              <a:rPr lang="es-ES" smtClean="0"/>
              <a:pPr/>
              <a:t>24/01/2014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E9EA-4EEA-454B-A7F4-A2E448CB4A9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2E2C-B3C0-495E-9044-E01C61B57408}" type="datetimeFigureOut">
              <a:rPr lang="es-ES" smtClean="0"/>
              <a:pPr/>
              <a:t>24/01/2014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E9EA-4EEA-454B-A7F4-A2E448CB4A9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2E2C-B3C0-495E-9044-E01C61B57408}" type="datetimeFigureOut">
              <a:rPr lang="es-ES" smtClean="0"/>
              <a:pPr/>
              <a:t>24/01/2014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E9EA-4EEA-454B-A7F4-A2E448CB4A9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22E2C-B3C0-495E-9044-E01C61B57408}" type="datetimeFigureOut">
              <a:rPr lang="es-ES" smtClean="0"/>
              <a:pPr/>
              <a:t>24/01/2014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E9EA-4EEA-454B-A7F4-A2E448CB4A9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22E2C-B3C0-495E-9044-E01C61B57408}" type="datetimeFigureOut">
              <a:rPr lang="es-ES" smtClean="0"/>
              <a:pPr/>
              <a:t>24/01/2014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2E9EA-4EEA-454B-A7F4-A2E448CB4A9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iapositiva_de_Microsoft_Office_PowerPoint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1571612"/>
            <a:ext cx="7815290" cy="1214446"/>
          </a:xfrm>
        </p:spPr>
        <p:txBody>
          <a:bodyPr>
            <a:normAutofit/>
          </a:bodyPr>
          <a:lstStyle/>
          <a:p>
            <a:r>
              <a:rPr lang="es-ES" sz="7200" dirty="0" smtClean="0">
                <a:solidFill>
                  <a:srgbClr val="FF0000"/>
                </a:solidFill>
              </a:rPr>
              <a:t>Tema 5</a:t>
            </a:r>
            <a:endParaRPr lang="es-ES" sz="7200" dirty="0">
              <a:solidFill>
                <a:srgbClr val="FF000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57290" y="3571876"/>
            <a:ext cx="6415110" cy="2066924"/>
          </a:xfrm>
        </p:spPr>
        <p:txBody>
          <a:bodyPr>
            <a:normAutofit/>
          </a:bodyPr>
          <a:lstStyle/>
          <a:p>
            <a:r>
              <a:rPr lang="es-ES" sz="6600" dirty="0" smtClean="0">
                <a:solidFill>
                  <a:srgbClr val="00B0F0"/>
                </a:solidFill>
              </a:rPr>
              <a:t>Las enzimas</a:t>
            </a:r>
            <a:endParaRPr lang="es-ES" sz="66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l_fi" descr="http://www.google.es/url?source=imglanding&amp;ct=img&amp;q=http://www.geocities.ws/batxillerat_biologia/metabo08.jpg&amp;sa=X&amp;ei=J8QCUZWgFdLJ0AW5l4GoAQ&amp;ved=0CAwQ8wc&amp;usg=AFQjCNEjJMaodiCelyqAyzeu5IsMTy4UjQ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0"/>
            <a:ext cx="578647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785794"/>
            <a:ext cx="8043890" cy="1714512"/>
          </a:xfrm>
        </p:spPr>
        <p:txBody>
          <a:bodyPr>
            <a:noAutofit/>
          </a:bodyPr>
          <a:lstStyle/>
          <a:p>
            <a:r>
              <a:rPr lang="es-ES" sz="5400" dirty="0" smtClean="0">
                <a:solidFill>
                  <a:srgbClr val="00B0F0"/>
                </a:solidFill>
              </a:rPr>
              <a:t>Mecanismos de acción </a:t>
            </a:r>
            <a:r>
              <a:rPr lang="es-ES" sz="5400" dirty="0" smtClean="0">
                <a:solidFill>
                  <a:srgbClr val="00B0F0"/>
                </a:solidFill>
              </a:rPr>
              <a:t>enzimática</a:t>
            </a:r>
            <a:br>
              <a:rPr lang="es-ES" sz="5400" dirty="0" smtClean="0">
                <a:solidFill>
                  <a:srgbClr val="00B0F0"/>
                </a:solidFill>
              </a:rPr>
            </a:br>
            <a:endParaRPr lang="es-ES" sz="5400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500306"/>
            <a:ext cx="8258204" cy="3625857"/>
          </a:xfrm>
        </p:spPr>
        <p:txBody>
          <a:bodyPr>
            <a:normAutofit/>
          </a:bodyPr>
          <a:lstStyle/>
          <a:p>
            <a:r>
              <a:rPr lang="es-ES" sz="4800" dirty="0" smtClean="0">
                <a:solidFill>
                  <a:srgbClr val="7030A0"/>
                </a:solidFill>
              </a:rPr>
              <a:t>La energía de activación.</a:t>
            </a:r>
          </a:p>
          <a:p>
            <a:r>
              <a:rPr lang="es-ES" sz="4800" dirty="0" smtClean="0">
                <a:solidFill>
                  <a:srgbClr val="7030A0"/>
                </a:solidFill>
              </a:rPr>
              <a:t>El centro activo.</a:t>
            </a:r>
          </a:p>
          <a:p>
            <a:r>
              <a:rPr lang="es-ES" sz="4800" dirty="0" smtClean="0">
                <a:solidFill>
                  <a:srgbClr val="7030A0"/>
                </a:solidFill>
              </a:rPr>
              <a:t>La especificidad del enzima.</a:t>
            </a:r>
            <a:endParaRPr lang="es-ES" sz="4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72547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La energía de activación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071546"/>
            <a:ext cx="8258204" cy="5643602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s-MX" dirty="0"/>
              <a:t>Para que ocurra una reacción química es necesario que </a:t>
            </a:r>
            <a:r>
              <a:rPr lang="es-MX" dirty="0">
                <a:solidFill>
                  <a:srgbClr val="7030A0"/>
                </a:solidFill>
              </a:rPr>
              <a:t>los reactivos choquen </a:t>
            </a:r>
            <a:r>
              <a:rPr lang="es-MX" dirty="0"/>
              <a:t>entre sí. </a:t>
            </a:r>
            <a:endParaRPr lang="es-ES" dirty="0"/>
          </a:p>
          <a:p>
            <a:pPr lvl="0"/>
            <a:r>
              <a:rPr lang="es-MX" dirty="0"/>
              <a:t>Los choques han de ser suficientes </a:t>
            </a:r>
            <a:r>
              <a:rPr lang="es-MX" dirty="0">
                <a:solidFill>
                  <a:srgbClr val="00B050"/>
                </a:solidFill>
              </a:rPr>
              <a:t>para relajar o romper unos enlaces y favorecer que se formen otros</a:t>
            </a:r>
            <a:r>
              <a:rPr lang="es-MX" dirty="0"/>
              <a:t>.</a:t>
            </a:r>
            <a:endParaRPr lang="es-ES" dirty="0"/>
          </a:p>
          <a:p>
            <a:pPr lvl="0"/>
            <a:r>
              <a:rPr lang="es-MX" dirty="0"/>
              <a:t>Para que las moléculas o átomos choquen </a:t>
            </a:r>
            <a:r>
              <a:rPr lang="es-MX" dirty="0">
                <a:solidFill>
                  <a:srgbClr val="FF0000"/>
                </a:solidFill>
              </a:rPr>
              <a:t>han de estar en movimiento </a:t>
            </a:r>
            <a:r>
              <a:rPr lang="es-MX" dirty="0"/>
              <a:t>y eso supone un </a:t>
            </a:r>
            <a:r>
              <a:rPr lang="es-MX" dirty="0">
                <a:solidFill>
                  <a:srgbClr val="0070C0"/>
                </a:solidFill>
              </a:rPr>
              <a:t>suministro de energía</a:t>
            </a:r>
            <a:r>
              <a:rPr lang="es-MX" dirty="0"/>
              <a:t>.</a:t>
            </a:r>
            <a:endParaRPr lang="es-ES" dirty="0"/>
          </a:p>
          <a:p>
            <a:pPr lvl="0"/>
            <a:r>
              <a:rPr lang="es-MX" dirty="0"/>
              <a:t>La </a:t>
            </a:r>
            <a:r>
              <a:rPr lang="es-MX" dirty="0">
                <a:solidFill>
                  <a:schemeClr val="accent6">
                    <a:lumMod val="75000"/>
                  </a:schemeClr>
                </a:solidFill>
              </a:rPr>
              <a:t>energía mínima necesaria </a:t>
            </a:r>
            <a:r>
              <a:rPr lang="es-MX" dirty="0"/>
              <a:t>para que la reacción se produzca se denomina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energía de activación </a:t>
            </a:r>
            <a:r>
              <a:rPr lang="es-MX" dirty="0"/>
              <a:t>y permite la formación del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complejo activado.</a:t>
            </a: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es-MX" dirty="0"/>
              <a:t>Esta energía puede conseguirse de </a:t>
            </a:r>
            <a:r>
              <a:rPr lang="es-MX" dirty="0">
                <a:solidFill>
                  <a:srgbClr val="FF0000"/>
                </a:solidFill>
              </a:rPr>
              <a:t>dos formas</a:t>
            </a:r>
            <a:r>
              <a:rPr lang="es-MX" dirty="0" smtClean="0"/>
              <a:t>:</a:t>
            </a:r>
            <a:endParaRPr lang="es-ES" dirty="0"/>
          </a:p>
          <a:p>
            <a:pPr lvl="1"/>
            <a:r>
              <a:rPr lang="es-MX" dirty="0">
                <a:solidFill>
                  <a:srgbClr val="7030A0"/>
                </a:solidFill>
              </a:rPr>
              <a:t>Medios físicos</a:t>
            </a:r>
            <a:r>
              <a:rPr lang="es-MX" dirty="0"/>
              <a:t>. Aumento de temperatura (más agitación) o descargas eléctricas.</a:t>
            </a:r>
            <a:endParaRPr lang="es-ES" dirty="0"/>
          </a:p>
          <a:p>
            <a:pPr lvl="1"/>
            <a:r>
              <a:rPr lang="es-MX" dirty="0">
                <a:solidFill>
                  <a:srgbClr val="7030A0"/>
                </a:solidFill>
              </a:rPr>
              <a:t>Medios químicos</a:t>
            </a:r>
            <a:r>
              <a:rPr lang="es-MX" dirty="0"/>
              <a:t>. Utilización de catalizadores</a:t>
            </a:r>
            <a:r>
              <a:rPr lang="es-MX" dirty="0" smtClean="0"/>
              <a:t>.</a:t>
            </a:r>
            <a:endParaRPr lang="es-ES" dirty="0"/>
          </a:p>
          <a:p>
            <a:pPr lvl="0"/>
            <a:r>
              <a:rPr lang="es-MX" dirty="0"/>
              <a:t>Los medios físicos no son posibles en los seres vivos por lo tanto estos </a:t>
            </a:r>
            <a:r>
              <a:rPr lang="es-MX" dirty="0">
                <a:solidFill>
                  <a:srgbClr val="00B050"/>
                </a:solidFill>
              </a:rPr>
              <a:t>recurren a los enzimas que son catalizadores biológicos</a:t>
            </a:r>
            <a:r>
              <a:rPr lang="es-MX" dirty="0"/>
              <a:t>.</a:t>
            </a:r>
            <a:endParaRPr lang="es-ES" dirty="0"/>
          </a:p>
          <a:p>
            <a:pPr lvl="0"/>
            <a:r>
              <a:rPr lang="es-MX" dirty="0"/>
              <a:t>Los enzimas forman una </a:t>
            </a:r>
            <a:r>
              <a:rPr lang="es-MX" dirty="0">
                <a:solidFill>
                  <a:schemeClr val="accent6">
                    <a:lumMod val="75000"/>
                  </a:schemeClr>
                </a:solidFill>
              </a:rPr>
              <a:t>asociación pasajera con los sustratos que genera un complejo activado menos energético.</a:t>
            </a:r>
            <a:endParaRPr lang="es-ES" dirty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es-MX" dirty="0"/>
              <a:t>Así </a:t>
            </a:r>
            <a:r>
              <a:rPr lang="es-MX" dirty="0">
                <a:solidFill>
                  <a:srgbClr val="0070C0"/>
                </a:solidFill>
              </a:rPr>
              <a:t>la reacción se produce más rápida y el enzima no se alte</a:t>
            </a:r>
            <a:r>
              <a:rPr lang="es-MX" dirty="0"/>
              <a:t>ra aunque se utilice repetidamente.</a:t>
            </a:r>
            <a:endParaRPr lang="es-ES" dirty="0"/>
          </a:p>
          <a:p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l_fi" descr="http://www.google.es/url?source=imglanding&amp;ct=img&amp;q=http://upload.wikimedia.org/wikipedia/commons/thumb/b/b6/Catalisis_enzimatica1.svg/300px-Catalisis_enzimatica1.svg.png&amp;sa=X&amp;ei=ebsCUfzlIMuThgf0pYHYBQ&amp;ved=0CAwQ8wc&amp;usg=AFQjCNFDPlmKubmUFmUE3NczT1S9ZhnRb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286808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El centro activo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214422"/>
            <a:ext cx="8329642" cy="542928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s-MX" dirty="0"/>
              <a:t>El enzima se une al sustrato </a:t>
            </a:r>
            <a:r>
              <a:rPr lang="es-MX" dirty="0">
                <a:solidFill>
                  <a:srgbClr val="FF0000"/>
                </a:solidFill>
              </a:rPr>
              <a:t>formando el complejo enzima-sustrato</a:t>
            </a:r>
            <a:r>
              <a:rPr lang="es-MX" dirty="0"/>
              <a:t> que </a:t>
            </a:r>
            <a:r>
              <a:rPr lang="es-MX" dirty="0">
                <a:solidFill>
                  <a:srgbClr val="7030A0"/>
                </a:solidFill>
              </a:rPr>
              <a:t>tras la transformación se separa en productos y enzima libre</a:t>
            </a:r>
            <a:r>
              <a:rPr lang="es-MX" dirty="0" smtClean="0"/>
              <a:t>.</a:t>
            </a:r>
            <a:endParaRPr lang="es-ES" dirty="0"/>
          </a:p>
          <a:p>
            <a:pPr>
              <a:buNone/>
            </a:pPr>
            <a:r>
              <a:rPr lang="es-MX" dirty="0" smtClean="0"/>
              <a:t>		</a:t>
            </a:r>
          </a:p>
          <a:p>
            <a:pPr>
              <a:buNone/>
            </a:pPr>
            <a:r>
              <a:rPr lang="es-MX" dirty="0" smtClean="0"/>
              <a:t>	</a:t>
            </a:r>
            <a:r>
              <a:rPr lang="es-MX" sz="4700" dirty="0" smtClean="0"/>
              <a:t>	</a:t>
            </a:r>
            <a:r>
              <a:rPr lang="es-MX" sz="4700" dirty="0" smtClean="0"/>
              <a:t>E  </a:t>
            </a:r>
            <a:r>
              <a:rPr lang="es-MX" sz="4700" dirty="0"/>
              <a:t>+   S </a:t>
            </a:r>
            <a:r>
              <a:rPr lang="es-MX" sz="4700" dirty="0" smtClean="0"/>
              <a:t>            </a:t>
            </a:r>
            <a:r>
              <a:rPr lang="es-MX" sz="4700" dirty="0"/>
              <a:t>ES   </a:t>
            </a:r>
            <a:r>
              <a:rPr lang="es-MX" sz="4700" dirty="0" smtClean="0"/>
              <a:t>           </a:t>
            </a:r>
            <a:r>
              <a:rPr lang="es-MX" sz="4700" dirty="0"/>
              <a:t>E   +    P</a:t>
            </a:r>
            <a:endParaRPr lang="es-ES" sz="4700" dirty="0"/>
          </a:p>
          <a:p>
            <a:pPr lvl="0"/>
            <a:endParaRPr lang="es-MX" dirty="0" smtClean="0"/>
          </a:p>
          <a:p>
            <a:pPr lvl="0"/>
            <a:r>
              <a:rPr lang="es-MX" dirty="0"/>
              <a:t> La unión se produce en un </a:t>
            </a:r>
            <a:r>
              <a:rPr lang="es-MX" dirty="0">
                <a:solidFill>
                  <a:srgbClr val="00B050"/>
                </a:solidFill>
              </a:rPr>
              <a:t>lugar muy concreto </a:t>
            </a:r>
            <a:r>
              <a:rPr lang="es-MX" dirty="0"/>
              <a:t>del enzima llamado </a:t>
            </a:r>
            <a:r>
              <a:rPr lang="es-MX" dirty="0">
                <a:solidFill>
                  <a:schemeClr val="accent6">
                    <a:lumMod val="75000"/>
                  </a:schemeClr>
                </a:solidFill>
              </a:rPr>
              <a:t>centro activo </a:t>
            </a:r>
            <a:r>
              <a:rPr lang="es-MX" dirty="0"/>
              <a:t>en el que se localizan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dos tipos de </a:t>
            </a:r>
            <a:r>
              <a:rPr lang="es-MX" dirty="0" err="1">
                <a:solidFill>
                  <a:schemeClr val="accent2">
                    <a:lumMod val="75000"/>
                  </a:schemeClr>
                </a:solidFill>
              </a:rPr>
              <a:t>aas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  <a:p>
            <a:pPr lvl="1"/>
            <a:r>
              <a:rPr lang="es-MX" dirty="0">
                <a:solidFill>
                  <a:srgbClr val="0070C0"/>
                </a:solidFill>
              </a:rPr>
              <a:t>De unión. </a:t>
            </a:r>
            <a:r>
              <a:rPr lang="es-MX" dirty="0"/>
              <a:t>Grupos </a:t>
            </a:r>
            <a:r>
              <a:rPr lang="es-MX" dirty="0">
                <a:solidFill>
                  <a:schemeClr val="accent6">
                    <a:lumMod val="75000"/>
                  </a:schemeClr>
                </a:solidFill>
              </a:rPr>
              <a:t>hidrófobos y cargas</a:t>
            </a:r>
            <a:r>
              <a:rPr lang="es-MX" dirty="0"/>
              <a:t>.</a:t>
            </a:r>
            <a:endParaRPr lang="es-ES" dirty="0"/>
          </a:p>
          <a:p>
            <a:pPr lvl="1"/>
            <a:r>
              <a:rPr lang="es-MX" dirty="0">
                <a:solidFill>
                  <a:srgbClr val="0070C0"/>
                </a:solidFill>
              </a:rPr>
              <a:t>Catalíticos. </a:t>
            </a:r>
            <a:r>
              <a:rPr lang="es-MX" dirty="0"/>
              <a:t>Inducen la </a:t>
            </a:r>
            <a:r>
              <a:rPr lang="es-MX" dirty="0">
                <a:solidFill>
                  <a:schemeClr val="accent2">
                    <a:lumMod val="75000"/>
                  </a:schemeClr>
                </a:solidFill>
              </a:rPr>
              <a:t>transformación</a:t>
            </a:r>
            <a:r>
              <a:rPr lang="es-MX" dirty="0" smtClean="0"/>
              <a:t>.</a:t>
            </a:r>
            <a:endParaRPr lang="es-ES" dirty="0"/>
          </a:p>
          <a:p>
            <a:pPr lvl="0"/>
            <a:r>
              <a:rPr lang="es-MX" dirty="0"/>
              <a:t>En los </a:t>
            </a:r>
            <a:r>
              <a:rPr lang="es-MX" dirty="0" err="1"/>
              <a:t>holoenzimas</a:t>
            </a:r>
            <a:r>
              <a:rPr lang="es-MX" dirty="0"/>
              <a:t> </a:t>
            </a:r>
            <a:r>
              <a:rPr lang="es-MX" dirty="0">
                <a:solidFill>
                  <a:srgbClr val="7030A0"/>
                </a:solidFill>
              </a:rPr>
              <a:t>el </a:t>
            </a:r>
            <a:r>
              <a:rPr lang="es-MX" dirty="0" err="1">
                <a:solidFill>
                  <a:srgbClr val="7030A0"/>
                </a:solidFill>
              </a:rPr>
              <a:t>cofactor</a:t>
            </a:r>
            <a:r>
              <a:rPr lang="es-MX" dirty="0">
                <a:solidFill>
                  <a:srgbClr val="7030A0"/>
                </a:solidFill>
              </a:rPr>
              <a:t> se alberga en el centro activo.</a:t>
            </a:r>
            <a:endParaRPr lang="es-ES" dirty="0">
              <a:solidFill>
                <a:srgbClr val="7030A0"/>
              </a:solidFill>
            </a:endParaRPr>
          </a:p>
          <a:p>
            <a:endParaRPr lang="es-ES" dirty="0"/>
          </a:p>
          <a:p>
            <a:endParaRPr lang="es-ES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2786050" y="3000372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4786314" y="3000372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43998" cy="785818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La especificidad del enzima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000108"/>
            <a:ext cx="8401080" cy="5500726"/>
          </a:xfrm>
        </p:spPr>
        <p:txBody>
          <a:bodyPr>
            <a:noAutofit/>
          </a:bodyPr>
          <a:lstStyle/>
          <a:p>
            <a:pPr lvl="0"/>
            <a:r>
              <a:rPr lang="es-MX" sz="2000" dirty="0"/>
              <a:t>La </a:t>
            </a:r>
            <a:r>
              <a:rPr lang="es-MX" sz="2000" dirty="0">
                <a:solidFill>
                  <a:srgbClr val="7030A0"/>
                </a:solidFill>
              </a:rPr>
              <a:t>complementariedad del centro activo </a:t>
            </a:r>
            <a:r>
              <a:rPr lang="es-MX" sz="2000" dirty="0"/>
              <a:t>con el sustrato determina </a:t>
            </a:r>
            <a:r>
              <a:rPr lang="es-MX" sz="2000" dirty="0">
                <a:solidFill>
                  <a:srgbClr val="0070C0"/>
                </a:solidFill>
              </a:rPr>
              <a:t>dos niveles de especificidad</a:t>
            </a:r>
            <a:r>
              <a:rPr lang="es-MX" sz="2000" dirty="0" smtClean="0">
                <a:solidFill>
                  <a:srgbClr val="0070C0"/>
                </a:solidFill>
              </a:rPr>
              <a:t>:</a:t>
            </a:r>
            <a:r>
              <a:rPr lang="es-MX" sz="2000" dirty="0">
                <a:solidFill>
                  <a:srgbClr val="0070C0"/>
                </a:solidFill>
              </a:rPr>
              <a:t> </a:t>
            </a:r>
            <a:endParaRPr lang="es-ES" sz="2000" dirty="0">
              <a:solidFill>
                <a:srgbClr val="0070C0"/>
              </a:solidFill>
            </a:endParaRPr>
          </a:p>
          <a:p>
            <a:pPr lvl="1"/>
            <a:r>
              <a:rPr lang="es-MX" sz="2000" dirty="0">
                <a:solidFill>
                  <a:srgbClr val="00B050"/>
                </a:solidFill>
              </a:rPr>
              <a:t>De acción. </a:t>
            </a:r>
            <a:r>
              <a:rPr lang="es-MX" sz="2000" dirty="0"/>
              <a:t>El enzima realiza un solo tipo de transformación </a:t>
            </a:r>
            <a:endParaRPr lang="es-ES" sz="2000" dirty="0"/>
          </a:p>
          <a:p>
            <a:pPr lvl="1"/>
            <a:r>
              <a:rPr lang="es-MX" sz="2000" dirty="0">
                <a:solidFill>
                  <a:srgbClr val="00B050"/>
                </a:solidFill>
              </a:rPr>
              <a:t>De sustrato. </a:t>
            </a:r>
            <a:r>
              <a:rPr lang="es-MX" sz="2000" dirty="0"/>
              <a:t>Actúa sobre un único o pocos sustratos</a:t>
            </a:r>
            <a:endParaRPr lang="es-ES" sz="2000" dirty="0"/>
          </a:p>
          <a:p>
            <a:pPr lvl="2"/>
            <a:r>
              <a:rPr lang="es-MX" sz="2000" dirty="0">
                <a:solidFill>
                  <a:schemeClr val="accent6">
                    <a:lumMod val="75000"/>
                  </a:schemeClr>
                </a:solidFill>
              </a:rPr>
              <a:t>Absoluta.</a:t>
            </a:r>
            <a:r>
              <a:rPr lang="es-MX" sz="2000" dirty="0"/>
              <a:t> Sólo uno.</a:t>
            </a:r>
            <a:endParaRPr lang="es-ES" sz="2000" dirty="0"/>
          </a:p>
          <a:p>
            <a:pPr>
              <a:buNone/>
            </a:pPr>
            <a:r>
              <a:rPr lang="es-MX" sz="2000" dirty="0" smtClean="0"/>
              <a:t>			</a:t>
            </a:r>
            <a:r>
              <a:rPr lang="es-MX" sz="2000" dirty="0" err="1" smtClean="0">
                <a:solidFill>
                  <a:srgbClr val="FF0000"/>
                </a:solidFill>
              </a:rPr>
              <a:t>Ejem</a:t>
            </a:r>
            <a:r>
              <a:rPr lang="es-MX" sz="2000" dirty="0">
                <a:solidFill>
                  <a:srgbClr val="FF0000"/>
                </a:solidFill>
              </a:rPr>
              <a:t>.</a:t>
            </a:r>
            <a:r>
              <a:rPr lang="es-MX" sz="2000" dirty="0"/>
              <a:t> Ureasa. Desdobla esta sustancia en </a:t>
            </a:r>
            <a:r>
              <a:rPr lang="es-MX" sz="2000" dirty="0" smtClean="0"/>
              <a:t>CO</a:t>
            </a:r>
            <a:r>
              <a:rPr lang="es-MX" sz="2000" baseline="-25000" dirty="0" smtClean="0"/>
              <a:t>2 </a:t>
            </a:r>
            <a:r>
              <a:rPr lang="es-MX" sz="2000" dirty="0" smtClean="0"/>
              <a:t>y NH</a:t>
            </a:r>
            <a:r>
              <a:rPr lang="es-MX" sz="2000" baseline="-25000" dirty="0" smtClean="0"/>
              <a:t>3</a:t>
            </a:r>
            <a:r>
              <a:rPr lang="es-MX" sz="2000" baseline="-25000" dirty="0" smtClean="0"/>
              <a:t>.</a:t>
            </a:r>
            <a:endParaRPr lang="es-ES" sz="2000" dirty="0"/>
          </a:p>
          <a:p>
            <a:pPr lvl="2"/>
            <a:r>
              <a:rPr lang="es-MX" sz="2000" dirty="0">
                <a:solidFill>
                  <a:schemeClr val="accent6">
                    <a:lumMod val="75000"/>
                  </a:schemeClr>
                </a:solidFill>
              </a:rPr>
              <a:t>De grupo.</a:t>
            </a:r>
            <a:r>
              <a:rPr lang="es-MX" sz="2000" dirty="0"/>
              <a:t> Transforma sustrato con un tipo de enlace.</a:t>
            </a:r>
            <a:endParaRPr lang="es-ES" sz="2000" dirty="0"/>
          </a:p>
          <a:p>
            <a:pPr lvl="1">
              <a:buNone/>
            </a:pPr>
            <a:r>
              <a:rPr lang="es-MX" sz="2000" dirty="0" smtClean="0"/>
              <a:t>			</a:t>
            </a:r>
            <a:r>
              <a:rPr lang="es-MX" sz="2000" dirty="0" err="1" smtClean="0">
                <a:solidFill>
                  <a:srgbClr val="FF0000"/>
                </a:solidFill>
              </a:rPr>
              <a:t>Ejem</a:t>
            </a:r>
            <a:r>
              <a:rPr lang="es-MX" sz="2000" dirty="0">
                <a:solidFill>
                  <a:srgbClr val="FF0000"/>
                </a:solidFill>
              </a:rPr>
              <a:t>. </a:t>
            </a:r>
            <a:r>
              <a:rPr lang="es-MX" sz="2000" dirty="0" err="1"/>
              <a:t>Descarboxilasa</a:t>
            </a:r>
            <a:r>
              <a:rPr lang="es-MX" sz="2000" dirty="0"/>
              <a:t> de </a:t>
            </a:r>
            <a:r>
              <a:rPr lang="es-MX" sz="2000" dirty="0" err="1"/>
              <a:t>aas</a:t>
            </a:r>
            <a:r>
              <a:rPr lang="es-MX" sz="2000" dirty="0"/>
              <a:t>. </a:t>
            </a:r>
            <a:endParaRPr lang="es-MX" sz="2000" dirty="0" smtClean="0"/>
          </a:p>
          <a:p>
            <a:pPr lvl="1">
              <a:buNone/>
            </a:pPr>
            <a:r>
              <a:rPr lang="es-MX" sz="2000" dirty="0" smtClean="0"/>
              <a:t>	</a:t>
            </a:r>
            <a:r>
              <a:rPr lang="es-MX" sz="2000" dirty="0" smtClean="0"/>
              <a:t>		</a:t>
            </a:r>
            <a:r>
              <a:rPr lang="es-MX" sz="2000" dirty="0" smtClean="0"/>
              <a:t>Elimina  </a:t>
            </a:r>
            <a:r>
              <a:rPr lang="es-MX" sz="2000" dirty="0"/>
              <a:t>de varios tipos de </a:t>
            </a:r>
            <a:r>
              <a:rPr lang="es-MX" sz="2000" dirty="0" smtClean="0"/>
              <a:t>aes </a:t>
            </a:r>
            <a:r>
              <a:rPr lang="es-MX" sz="2000" dirty="0" smtClean="0"/>
              <a:t>CO</a:t>
            </a:r>
            <a:r>
              <a:rPr lang="es-MX" sz="2000" baseline="-25000" dirty="0" smtClean="0"/>
              <a:t>2</a:t>
            </a:r>
            <a:r>
              <a:rPr lang="es-MX" sz="2000" dirty="0" smtClean="0"/>
              <a:t>  aunque </a:t>
            </a:r>
            <a:r>
              <a:rPr lang="es-MX" sz="2000" dirty="0"/>
              <a:t>a velocidades </a:t>
            </a:r>
            <a:r>
              <a:rPr lang="es-MX" sz="2000" dirty="0" smtClean="0"/>
              <a:t>  distintas</a:t>
            </a:r>
            <a:r>
              <a:rPr lang="es-MX" sz="2000" dirty="0"/>
              <a:t>.</a:t>
            </a:r>
            <a:endParaRPr lang="es-ES" sz="2000" dirty="0"/>
          </a:p>
          <a:p>
            <a:pPr lvl="2"/>
            <a:r>
              <a:rPr lang="es-MX" sz="2000" dirty="0">
                <a:solidFill>
                  <a:schemeClr val="accent6">
                    <a:lumMod val="75000"/>
                  </a:schemeClr>
                </a:solidFill>
              </a:rPr>
              <a:t>Estereoquímica.</a:t>
            </a:r>
            <a:r>
              <a:rPr lang="es-MX" sz="2000" dirty="0"/>
              <a:t> Actúa sobre un único isómero óptico.</a:t>
            </a:r>
            <a:endParaRPr lang="es-ES" sz="2000" dirty="0"/>
          </a:p>
          <a:p>
            <a:pPr>
              <a:buNone/>
            </a:pPr>
            <a:r>
              <a:rPr lang="es-MX" sz="2000" dirty="0" smtClean="0"/>
              <a:t>			</a:t>
            </a:r>
            <a:r>
              <a:rPr lang="es-MX" sz="2000" dirty="0" err="1" smtClean="0">
                <a:solidFill>
                  <a:srgbClr val="FF0000"/>
                </a:solidFill>
              </a:rPr>
              <a:t>Ejem</a:t>
            </a:r>
            <a:r>
              <a:rPr lang="es-MX" sz="2000" dirty="0">
                <a:solidFill>
                  <a:srgbClr val="FF0000"/>
                </a:solidFill>
              </a:rPr>
              <a:t>. </a:t>
            </a:r>
            <a:r>
              <a:rPr lang="es-MX" sz="2000" dirty="0" err="1"/>
              <a:t>Aspartasa</a:t>
            </a:r>
            <a:r>
              <a:rPr lang="es-MX" sz="2000" dirty="0"/>
              <a:t>. Sólo afecta al L-</a:t>
            </a:r>
            <a:r>
              <a:rPr lang="es-MX" sz="2000" dirty="0" err="1"/>
              <a:t>aspartato</a:t>
            </a:r>
            <a:r>
              <a:rPr lang="es-MX" sz="2000" dirty="0" smtClean="0"/>
              <a:t>.</a:t>
            </a:r>
            <a:r>
              <a:rPr lang="es-MX" sz="2000" dirty="0"/>
              <a:t> </a:t>
            </a:r>
            <a:endParaRPr lang="es-ES" sz="2000" dirty="0"/>
          </a:p>
          <a:p>
            <a:pPr lvl="0"/>
            <a:r>
              <a:rPr lang="es-MX" sz="2000" dirty="0"/>
              <a:t>Para explicar la </a:t>
            </a:r>
            <a:r>
              <a:rPr lang="es-MX" sz="2000" dirty="0">
                <a:solidFill>
                  <a:srgbClr val="0070C0"/>
                </a:solidFill>
              </a:rPr>
              <a:t>especificidad enzima-sustr</a:t>
            </a:r>
            <a:r>
              <a:rPr lang="es-MX" sz="2000" dirty="0"/>
              <a:t>ato se establecen </a:t>
            </a:r>
            <a:r>
              <a:rPr lang="es-MX" sz="2000" dirty="0">
                <a:solidFill>
                  <a:schemeClr val="accent6">
                    <a:lumMod val="75000"/>
                  </a:schemeClr>
                </a:solidFill>
              </a:rPr>
              <a:t>dos hipótesis</a:t>
            </a:r>
            <a:r>
              <a:rPr lang="es-MX" sz="2000" dirty="0" smtClean="0"/>
              <a:t>.</a:t>
            </a:r>
            <a:endParaRPr lang="es-ES" sz="2000" dirty="0"/>
          </a:p>
          <a:p>
            <a:pPr lvl="1"/>
            <a:r>
              <a:rPr lang="es-MX" sz="2000" dirty="0">
                <a:solidFill>
                  <a:srgbClr val="7030A0"/>
                </a:solidFill>
              </a:rPr>
              <a:t>1948, Fischer.  </a:t>
            </a:r>
            <a:r>
              <a:rPr lang="es-MX" sz="2000" dirty="0">
                <a:solidFill>
                  <a:srgbClr val="00B050"/>
                </a:solidFill>
              </a:rPr>
              <a:t>Complementariedad llave-cerradura</a:t>
            </a:r>
            <a:r>
              <a:rPr lang="es-MX" sz="2000" dirty="0"/>
              <a:t> (4.2)</a:t>
            </a:r>
            <a:endParaRPr lang="es-ES" sz="2000" dirty="0"/>
          </a:p>
          <a:p>
            <a:pPr lvl="1"/>
            <a:r>
              <a:rPr lang="es-MX" sz="2000" dirty="0">
                <a:solidFill>
                  <a:srgbClr val="7030A0"/>
                </a:solidFill>
              </a:rPr>
              <a:t>1958, </a:t>
            </a:r>
            <a:r>
              <a:rPr lang="es-MX" sz="2000" dirty="0" err="1">
                <a:solidFill>
                  <a:srgbClr val="7030A0"/>
                </a:solidFill>
              </a:rPr>
              <a:t>Khosland</a:t>
            </a:r>
            <a:r>
              <a:rPr lang="es-MX" sz="2000" dirty="0"/>
              <a:t>. </a:t>
            </a:r>
            <a:r>
              <a:rPr lang="es-MX" sz="2000" dirty="0">
                <a:solidFill>
                  <a:srgbClr val="00B050"/>
                </a:solidFill>
              </a:rPr>
              <a:t>Ajuste inducido</a:t>
            </a:r>
            <a:r>
              <a:rPr lang="es-MX" sz="2000" dirty="0"/>
              <a:t>. Compara la unión a la de una mano y un guante (el enzima cambia de forma cuando se une al sustrato).</a:t>
            </a:r>
            <a:endParaRPr lang="es-ES" sz="2000" dirty="0"/>
          </a:p>
          <a:p>
            <a:pPr>
              <a:buNone/>
            </a:pPr>
            <a:r>
              <a:rPr lang="es-MX" sz="2000" dirty="0"/>
              <a:t> </a:t>
            </a:r>
            <a:endParaRPr lang="es-ES" sz="2000" dirty="0"/>
          </a:p>
          <a:p>
            <a:endParaRPr lang="es-ES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l_fi" descr="http://www.google.es/url?source=imglanding&amp;ct=img&amp;q=http://1.bp.blogspot.com/-Ej2GEhPUcy8/UIGEOs9HfEI/AAAAAAAAAAg/CE3rGSZVOvY/s1600/450px-Induced_fit_diagram_es.svg.png&amp;sa=X&amp;ei=p8QCUfqOA8el0QXYuIAg&amp;ved=0CAsQ8wc4FA&amp;usg=AFQjCNHBOeRJoMEtDNUUk4mRmgb7E6beoQ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85728"/>
            <a:ext cx="721523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l_fi" descr="http://www.google.es/url?source=imglanding&amp;ct=img&amp;q=http://2.bp.blogspot.com/-P2A42MBTk2g/TmRbfU0BRoI/AAAAAAAAAMI/0caSaDqVjog/s1600/Modelo+ajuste+inducido.JPG&amp;sa=X&amp;ei=CdACUb7AF6Ky0QXhj4CoCw&amp;ved=0CAwQ8wc&amp;usg=AFQjCNGoDik6EomvD0tQUDi5XDhWyIAQ2Q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3857628"/>
            <a:ext cx="714380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939784"/>
          </a:xfrm>
        </p:spPr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Cinética enzimática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285860"/>
            <a:ext cx="8401080" cy="5357850"/>
          </a:xfrm>
        </p:spPr>
        <p:txBody>
          <a:bodyPr/>
          <a:lstStyle/>
          <a:p>
            <a:pPr lvl="0"/>
            <a:r>
              <a:rPr lang="es-MX" sz="2400" dirty="0" smtClean="0">
                <a:solidFill>
                  <a:srgbClr val="00B050"/>
                </a:solidFill>
              </a:rPr>
              <a:t>Estudia la velocidad con que se forma y desintegra el complejo ES </a:t>
            </a:r>
            <a:r>
              <a:rPr lang="es-MX" sz="2400" dirty="0" smtClean="0"/>
              <a:t>y depende de varios factores </a:t>
            </a:r>
            <a:r>
              <a:rPr lang="es-MX" sz="2400" dirty="0" smtClean="0"/>
              <a:t>como:</a:t>
            </a:r>
          </a:p>
          <a:p>
            <a:pPr lvl="1"/>
            <a:r>
              <a:rPr lang="es-MX" sz="4000" dirty="0" smtClean="0">
                <a:solidFill>
                  <a:srgbClr val="7030A0"/>
                </a:solidFill>
              </a:rPr>
              <a:t>La concentración de sustrato. </a:t>
            </a:r>
          </a:p>
          <a:p>
            <a:pPr lvl="1"/>
            <a:r>
              <a:rPr lang="es-MX" sz="4000" dirty="0" smtClean="0">
                <a:solidFill>
                  <a:srgbClr val="7030A0"/>
                </a:solidFill>
              </a:rPr>
              <a:t>La temperatura.</a:t>
            </a:r>
          </a:p>
          <a:p>
            <a:pPr lvl="1"/>
            <a:r>
              <a:rPr lang="es-MX" sz="4000" dirty="0" smtClean="0">
                <a:solidFill>
                  <a:srgbClr val="7030A0"/>
                </a:solidFill>
              </a:rPr>
              <a:t>El pH.</a:t>
            </a:r>
          </a:p>
          <a:p>
            <a:pPr lvl="1"/>
            <a:r>
              <a:rPr lang="es-MX" sz="4000" dirty="0" smtClean="0">
                <a:solidFill>
                  <a:srgbClr val="7030A0"/>
                </a:solidFill>
              </a:rPr>
              <a:t>La </a:t>
            </a:r>
            <a:r>
              <a:rPr lang="es-MX" sz="4000" dirty="0" smtClean="0">
                <a:solidFill>
                  <a:srgbClr val="7030A0"/>
                </a:solidFill>
              </a:rPr>
              <a:t>acción de inhibidores.</a:t>
            </a:r>
            <a:endParaRPr lang="es-ES" sz="4000" dirty="0" smtClean="0">
              <a:solidFill>
                <a:srgbClr val="7030A0"/>
              </a:solidFill>
            </a:endParaRPr>
          </a:p>
          <a:p>
            <a:pPr lvl="0"/>
            <a:r>
              <a:rPr lang="es-MX" sz="2400" dirty="0" smtClean="0"/>
              <a:t>Estos factores </a:t>
            </a:r>
            <a:r>
              <a:rPr lang="es-MX" sz="2400" dirty="0" smtClean="0">
                <a:solidFill>
                  <a:srgbClr val="FF0000"/>
                </a:solidFill>
              </a:rPr>
              <a:t>regulan la actividad enzimática </a:t>
            </a:r>
            <a:r>
              <a:rPr lang="es-MX" sz="2400" dirty="0" smtClean="0"/>
              <a:t>en el medio celular. </a:t>
            </a:r>
            <a:endParaRPr lang="es-ES" sz="24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939784"/>
          </a:xfrm>
        </p:spPr>
        <p:txBody>
          <a:bodyPr/>
          <a:lstStyle/>
          <a:p>
            <a:r>
              <a:rPr lang="es-ES" dirty="0" smtClean="0">
                <a:solidFill>
                  <a:srgbClr val="7030A0"/>
                </a:solidFill>
              </a:rPr>
              <a:t>La concentración de sustrato</a:t>
            </a:r>
            <a:endParaRPr lang="es-ES" dirty="0">
              <a:solidFill>
                <a:srgbClr val="7030A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535785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s-MX" sz="2800" dirty="0" smtClean="0"/>
              <a:t>La velocidad de la reacción </a:t>
            </a:r>
            <a:r>
              <a:rPr lang="es-MX" sz="2800" dirty="0" smtClean="0">
                <a:solidFill>
                  <a:srgbClr val="0070C0"/>
                </a:solidFill>
              </a:rPr>
              <a:t>aumenta si manteniendo constante la concentración del enzima aumentamos la del sustrato.</a:t>
            </a:r>
            <a:endParaRPr lang="es-ES" sz="2800" dirty="0" smtClean="0">
              <a:solidFill>
                <a:srgbClr val="0070C0"/>
              </a:solidFill>
            </a:endParaRPr>
          </a:p>
          <a:p>
            <a:pPr lvl="0"/>
            <a:r>
              <a:rPr lang="es-MX" sz="2800" dirty="0" smtClean="0"/>
              <a:t>Esto ocurre </a:t>
            </a:r>
            <a:r>
              <a:rPr lang="es-MX" sz="2800" dirty="0" smtClean="0">
                <a:solidFill>
                  <a:srgbClr val="00B050"/>
                </a:solidFill>
              </a:rPr>
              <a:t>exponencialmente cuando hay poca cantidad de sustrato y se va atenuando cuando hay mayor </a:t>
            </a:r>
            <a:r>
              <a:rPr lang="es-MX" sz="2800" dirty="0" smtClean="0"/>
              <a:t>concentración del mismo.</a:t>
            </a:r>
            <a:endParaRPr lang="es-ES" sz="2800" dirty="0" smtClean="0"/>
          </a:p>
          <a:p>
            <a:pPr lvl="0"/>
            <a:r>
              <a:rPr lang="es-MX" sz="2800" dirty="0" smtClean="0"/>
              <a:t>Cuando esta alcanza un determinado valor </a:t>
            </a:r>
            <a:r>
              <a:rPr lang="es-MX" sz="2800" dirty="0" smtClean="0">
                <a:solidFill>
                  <a:schemeClr val="accent6">
                    <a:lumMod val="75000"/>
                  </a:schemeClr>
                </a:solidFill>
              </a:rPr>
              <a:t>la velocidad se estabiliza y no aumenta </a:t>
            </a:r>
            <a:r>
              <a:rPr lang="es-MX" sz="2800" dirty="0" smtClean="0"/>
              <a:t>aunque continuemos añadiendo sustrato.</a:t>
            </a:r>
            <a:endParaRPr lang="es-ES" sz="2800" dirty="0" smtClean="0"/>
          </a:p>
          <a:p>
            <a:pPr lvl="0"/>
            <a:r>
              <a:rPr lang="es-MX" sz="2800" dirty="0" smtClean="0"/>
              <a:t>Esto ocurre porque la </a:t>
            </a:r>
            <a:r>
              <a:rPr lang="es-MX" sz="2800" dirty="0" smtClean="0">
                <a:solidFill>
                  <a:srgbClr val="7030A0"/>
                </a:solidFill>
              </a:rPr>
              <a:t>velocidad de la reacción</a:t>
            </a:r>
            <a:r>
              <a:rPr lang="es-MX" sz="2800" dirty="0" smtClean="0"/>
              <a:t>, medida como </a:t>
            </a:r>
            <a:r>
              <a:rPr lang="es-MX" sz="2800" dirty="0" smtClean="0">
                <a:solidFill>
                  <a:srgbClr val="FF0000"/>
                </a:solidFill>
              </a:rPr>
              <a:t>cantidad de producto que se forma por unidad de tiempo</a:t>
            </a:r>
            <a:r>
              <a:rPr lang="es-MX" sz="2800" dirty="0" smtClean="0"/>
              <a:t>, depende del </a:t>
            </a:r>
            <a:r>
              <a:rPr lang="es-MX" sz="2800" dirty="0" smtClean="0">
                <a:solidFill>
                  <a:srgbClr val="0070C0"/>
                </a:solidFill>
              </a:rPr>
              <a:t>equilibrio entre la forma libre del enzima [E] y su forma combinada [ES].</a:t>
            </a:r>
            <a:endParaRPr lang="es-ES" sz="2800" dirty="0" smtClean="0">
              <a:solidFill>
                <a:srgbClr val="0070C0"/>
              </a:solidFill>
            </a:endParaRPr>
          </a:p>
          <a:p>
            <a:pPr lvl="0"/>
            <a:r>
              <a:rPr lang="es-MX" sz="2800" dirty="0" smtClean="0"/>
              <a:t>Si hay </a:t>
            </a:r>
            <a:r>
              <a:rPr lang="es-MX" sz="2800" dirty="0" smtClean="0">
                <a:solidFill>
                  <a:schemeClr val="accent6">
                    <a:lumMod val="75000"/>
                  </a:schemeClr>
                </a:solidFill>
              </a:rPr>
              <a:t>mucho sustrato</a:t>
            </a:r>
            <a:r>
              <a:rPr lang="es-MX" sz="2800" dirty="0" smtClean="0"/>
              <a:t>, en cuanto el complejo ES se escinde, se une a otra molécula de S por lo que </a:t>
            </a:r>
            <a:r>
              <a:rPr lang="es-MX" sz="2800" dirty="0" smtClean="0">
                <a:solidFill>
                  <a:srgbClr val="7030A0"/>
                </a:solidFill>
              </a:rPr>
              <a:t>la enzima </a:t>
            </a:r>
            <a:r>
              <a:rPr lang="es-MX" sz="2800" dirty="0" smtClean="0">
                <a:solidFill>
                  <a:srgbClr val="7030A0"/>
                </a:solidFill>
              </a:rPr>
              <a:t>se satura </a:t>
            </a:r>
            <a:r>
              <a:rPr lang="es-MX" sz="2800" dirty="0" smtClean="0"/>
              <a:t>y la velocidad no aumenta más.</a:t>
            </a:r>
            <a:endParaRPr lang="es-ES" sz="2800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l_fi" descr="http://www.google.es/url?source=imglanding&amp;ct=img&amp;q=http://upload.wikimedia.org/wikipedia/commons/thumb/6/67/Gr%C3%A1fica_Km.png/400px-Gr%C3%A1fica_Km.png&amp;sa=X&amp;ei=0NcCUZPLEYXMhAeYpIDoAQ&amp;ved=0CAwQ8wc&amp;usg=AFQjCNGjGKnDDv7n7TSQ6G9oFeTZR8O0iw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52"/>
            <a:ext cx="8286808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939784"/>
          </a:xfrm>
        </p:spPr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Introducción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535785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s-ES_tradnl" sz="3400" dirty="0"/>
              <a:t>Las transformaciones que ocurren en los seres vivos son el resultado de un </a:t>
            </a:r>
            <a:r>
              <a:rPr lang="es-ES_tradnl" sz="3400" dirty="0">
                <a:solidFill>
                  <a:srgbClr val="7030A0"/>
                </a:solidFill>
              </a:rPr>
              <a:t>conjunto de reacciones químicas que constituyen el metabolismo celular</a:t>
            </a:r>
            <a:r>
              <a:rPr lang="es-ES_tradnl" sz="3400" dirty="0"/>
              <a:t>.</a:t>
            </a:r>
            <a:endParaRPr lang="es-ES" sz="3400" dirty="0"/>
          </a:p>
          <a:p>
            <a:pPr lvl="0"/>
            <a:r>
              <a:rPr lang="es-ES_tradnl" sz="3400" dirty="0"/>
              <a:t>Estas reacciones deben producirse </a:t>
            </a:r>
            <a:r>
              <a:rPr lang="es-ES_tradnl" sz="3400" dirty="0">
                <a:solidFill>
                  <a:srgbClr val="00B050"/>
                </a:solidFill>
              </a:rPr>
              <a:t>secuencialmente, de forma ordenada y a una velocidad enorme</a:t>
            </a:r>
            <a:r>
              <a:rPr lang="es-ES_tradnl" sz="3400" dirty="0"/>
              <a:t>. Esto es posible gracias a la participación de las </a:t>
            </a:r>
            <a:r>
              <a:rPr lang="es-ES_tradnl" sz="3400" dirty="0">
                <a:solidFill>
                  <a:srgbClr val="FF0000"/>
                </a:solidFill>
              </a:rPr>
              <a:t>enzimas</a:t>
            </a:r>
            <a:r>
              <a:rPr lang="es-ES_tradnl" sz="3400" dirty="0"/>
              <a:t>.</a:t>
            </a:r>
            <a:endParaRPr lang="es-ES" sz="3400" dirty="0"/>
          </a:p>
          <a:p>
            <a:pPr lvl="0"/>
            <a:r>
              <a:rPr lang="es-ES_tradnl" sz="3400" dirty="0"/>
              <a:t>Un enzima es una </a:t>
            </a:r>
            <a:r>
              <a:rPr lang="es-ES_tradnl" sz="3400" dirty="0">
                <a:solidFill>
                  <a:schemeClr val="accent6">
                    <a:lumMod val="75000"/>
                  </a:schemeClr>
                </a:solidFill>
              </a:rPr>
              <a:t>molécula proteica con actividad catalítica</a:t>
            </a:r>
            <a:r>
              <a:rPr lang="es-ES_tradnl" sz="3400" dirty="0"/>
              <a:t>. Son moléculas </a:t>
            </a:r>
            <a:r>
              <a:rPr lang="es-ES_tradnl" sz="3400" dirty="0">
                <a:solidFill>
                  <a:srgbClr val="0070C0"/>
                </a:solidFill>
              </a:rPr>
              <a:t>muy específicas </a:t>
            </a:r>
            <a:r>
              <a:rPr lang="es-ES_tradnl" sz="3400" dirty="0"/>
              <a:t>que actúan como </a:t>
            </a:r>
            <a:r>
              <a:rPr lang="es-ES_tradnl" sz="3400" dirty="0">
                <a:solidFill>
                  <a:schemeClr val="accent2">
                    <a:lumMod val="75000"/>
                  </a:schemeClr>
                </a:solidFill>
              </a:rPr>
              <a:t>biocatalizadores.</a:t>
            </a:r>
            <a:endParaRPr lang="es-ES" sz="3400" dirty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es-ES" sz="3400" dirty="0"/>
              <a:t>Un </a:t>
            </a:r>
            <a:r>
              <a:rPr lang="es-ES" sz="3400" dirty="0">
                <a:solidFill>
                  <a:srgbClr val="FF0000"/>
                </a:solidFill>
              </a:rPr>
              <a:t>catalizador</a:t>
            </a:r>
            <a:r>
              <a:rPr lang="es-ES" sz="3400" dirty="0"/>
              <a:t> es una sustancia que está presente en una reacción química en contacto físico con los reactivos, y </a:t>
            </a:r>
            <a:r>
              <a:rPr lang="es-ES" sz="3400" dirty="0">
                <a:solidFill>
                  <a:srgbClr val="7030A0"/>
                </a:solidFill>
              </a:rPr>
              <a:t>acelera, induce o propicia tal reacción sin actuar en la misma</a:t>
            </a:r>
            <a:r>
              <a:rPr lang="es-ES" sz="3400" dirty="0"/>
              <a:t>. </a:t>
            </a:r>
          </a:p>
          <a:p>
            <a:pPr lvl="0"/>
            <a:r>
              <a:rPr lang="es-ES_tradnl" sz="3400" dirty="0"/>
              <a:t>Las enzimas </a:t>
            </a:r>
            <a:r>
              <a:rPr lang="es-ES_tradnl" sz="3400" dirty="0">
                <a:solidFill>
                  <a:srgbClr val="00B050"/>
                </a:solidFill>
              </a:rPr>
              <a:t>actúan sobre </a:t>
            </a:r>
            <a:r>
              <a:rPr lang="es-ES_tradnl" sz="3400" dirty="0"/>
              <a:t>moléculas llamadas </a:t>
            </a:r>
            <a:r>
              <a:rPr lang="es-ES_tradnl" sz="3400" dirty="0">
                <a:solidFill>
                  <a:srgbClr val="00B050"/>
                </a:solidFill>
              </a:rPr>
              <a:t>sustratos </a:t>
            </a:r>
            <a:r>
              <a:rPr lang="es-ES_tradnl" sz="3400" dirty="0"/>
              <a:t>y </a:t>
            </a:r>
            <a:r>
              <a:rPr lang="es-ES_tradnl" sz="3400" dirty="0">
                <a:solidFill>
                  <a:srgbClr val="0070C0"/>
                </a:solidFill>
              </a:rPr>
              <a:t>generan </a:t>
            </a:r>
            <a:r>
              <a:rPr lang="es-ES_tradnl" sz="3400" dirty="0"/>
              <a:t>otras llamadas </a:t>
            </a:r>
            <a:r>
              <a:rPr lang="es-ES_tradnl" sz="3400" dirty="0">
                <a:solidFill>
                  <a:srgbClr val="0070C0"/>
                </a:solidFill>
              </a:rPr>
              <a:t>productos.</a:t>
            </a:r>
            <a:endParaRPr lang="es-ES" sz="3400" dirty="0">
              <a:solidFill>
                <a:srgbClr val="0070C0"/>
              </a:solidFill>
            </a:endParaRPr>
          </a:p>
          <a:p>
            <a:pPr lvl="0"/>
            <a:r>
              <a:rPr lang="es-ES_tradnl" sz="3400" dirty="0"/>
              <a:t>Existen </a:t>
            </a:r>
            <a:r>
              <a:rPr lang="es-ES_tradnl" sz="3400" dirty="0">
                <a:solidFill>
                  <a:schemeClr val="accent6">
                    <a:lumMod val="75000"/>
                  </a:schemeClr>
                </a:solidFill>
              </a:rPr>
              <a:t>ARN catalíticos </a:t>
            </a:r>
            <a:r>
              <a:rPr lang="es-ES_tradnl" sz="3400" dirty="0"/>
              <a:t>llamados </a:t>
            </a:r>
            <a:r>
              <a:rPr lang="es-ES_tradnl" sz="3400" dirty="0" err="1">
                <a:solidFill>
                  <a:schemeClr val="accent6">
                    <a:lumMod val="75000"/>
                  </a:schemeClr>
                </a:solidFill>
              </a:rPr>
              <a:t>ribozimas</a:t>
            </a:r>
            <a:r>
              <a:rPr lang="es-ES_tradnl" sz="3400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s-ES" sz="34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es-ES_tradnl" sz="3400" dirty="0"/>
              <a:t> </a:t>
            </a:r>
            <a:endParaRPr lang="es-ES" sz="3400" dirty="0"/>
          </a:p>
          <a:p>
            <a:endParaRPr lang="es-E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45719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285728"/>
            <a:ext cx="8501122" cy="6357982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s-MX" dirty="0" err="1" smtClean="0">
                <a:solidFill>
                  <a:srgbClr val="FF0000"/>
                </a:solidFill>
              </a:rPr>
              <a:t>Michaelis</a:t>
            </a:r>
            <a:r>
              <a:rPr lang="es-MX" dirty="0" smtClean="0">
                <a:solidFill>
                  <a:srgbClr val="FF0000"/>
                </a:solidFill>
              </a:rPr>
              <a:t> y </a:t>
            </a:r>
            <a:r>
              <a:rPr lang="es-MX" dirty="0" err="1" smtClean="0">
                <a:solidFill>
                  <a:srgbClr val="FF0000"/>
                </a:solidFill>
              </a:rPr>
              <a:t>Menten</a:t>
            </a:r>
            <a:r>
              <a:rPr lang="es-MX" dirty="0" smtClean="0">
                <a:solidFill>
                  <a:srgbClr val="FF0000"/>
                </a:solidFill>
              </a:rPr>
              <a:t> </a:t>
            </a:r>
            <a:r>
              <a:rPr lang="es-MX" dirty="0" smtClean="0"/>
              <a:t>estudiaron la </a:t>
            </a:r>
            <a:r>
              <a:rPr lang="es-MX" dirty="0" smtClean="0">
                <a:solidFill>
                  <a:srgbClr val="7030A0"/>
                </a:solidFill>
              </a:rPr>
              <a:t>variación de la velocidad en función de la concentración del sustrato</a:t>
            </a:r>
            <a:r>
              <a:rPr lang="es-MX" dirty="0" smtClean="0"/>
              <a:t> y a partir de la siguiente ecuación</a:t>
            </a:r>
            <a:r>
              <a:rPr lang="es-MX" dirty="0" smtClean="0"/>
              <a:t>.</a:t>
            </a:r>
          </a:p>
          <a:p>
            <a:pPr lvl="0"/>
            <a:endParaRPr lang="es-MX" dirty="0" smtClean="0"/>
          </a:p>
          <a:p>
            <a:pPr lvl="0"/>
            <a:endParaRPr lang="es-MX" dirty="0" smtClean="0"/>
          </a:p>
          <a:p>
            <a:pPr lvl="0"/>
            <a:endParaRPr lang="es-MX" dirty="0" smtClean="0"/>
          </a:p>
          <a:p>
            <a:pPr lvl="0"/>
            <a:endParaRPr lang="es-MX" dirty="0" smtClean="0"/>
          </a:p>
          <a:p>
            <a:pPr lvl="0"/>
            <a:endParaRPr lang="es-MX" dirty="0" smtClean="0"/>
          </a:p>
          <a:p>
            <a:pPr lvl="0"/>
            <a:endParaRPr lang="es-ES" dirty="0" smtClean="0"/>
          </a:p>
          <a:p>
            <a:pPr lvl="0">
              <a:buNone/>
            </a:pPr>
            <a:endParaRPr lang="es-ES" dirty="0" smtClean="0"/>
          </a:p>
          <a:p>
            <a:pPr lvl="0"/>
            <a:r>
              <a:rPr lang="es-MX" dirty="0" smtClean="0"/>
              <a:t>También definen una </a:t>
            </a:r>
            <a:r>
              <a:rPr lang="es-MX" dirty="0" smtClean="0">
                <a:solidFill>
                  <a:srgbClr val="00B050"/>
                </a:solidFill>
              </a:rPr>
              <a:t>constante K</a:t>
            </a:r>
            <a:r>
              <a:rPr lang="es-MX" baseline="-25000" dirty="0" smtClean="0">
                <a:solidFill>
                  <a:srgbClr val="00B050"/>
                </a:solidFill>
              </a:rPr>
              <a:t>M</a:t>
            </a:r>
            <a:r>
              <a:rPr lang="es-MX" dirty="0" smtClean="0">
                <a:solidFill>
                  <a:srgbClr val="00B050"/>
                </a:solidFill>
              </a:rPr>
              <a:t> </a:t>
            </a:r>
            <a:r>
              <a:rPr lang="es-MX" dirty="0" smtClean="0"/>
              <a:t>cuyo valor es la </a:t>
            </a:r>
            <a:r>
              <a:rPr lang="es-MX" dirty="0" smtClean="0">
                <a:solidFill>
                  <a:srgbClr val="0070C0"/>
                </a:solidFill>
              </a:rPr>
              <a:t>[S] a la que la velocidad de la reacción enzimática es la mitad de la velocidad máxima. </a:t>
            </a:r>
            <a:r>
              <a:rPr lang="es-MX" dirty="0" smtClean="0"/>
              <a:t>En ese punto 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la mitad del enzima está formando complejo ES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s-E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s-MX" sz="3100" dirty="0" smtClean="0"/>
              <a:t>Si </a:t>
            </a:r>
            <a:r>
              <a:rPr lang="es-MX" sz="3100" dirty="0" smtClean="0">
                <a:solidFill>
                  <a:srgbClr val="7030A0"/>
                </a:solidFill>
              </a:rPr>
              <a:t>K</a:t>
            </a:r>
            <a:r>
              <a:rPr lang="es-MX" sz="3100" baseline="-25000" dirty="0" smtClean="0">
                <a:solidFill>
                  <a:srgbClr val="7030A0"/>
                </a:solidFill>
              </a:rPr>
              <a:t>M </a:t>
            </a:r>
            <a:r>
              <a:rPr lang="es-MX" sz="3100" dirty="0" smtClean="0">
                <a:solidFill>
                  <a:srgbClr val="7030A0"/>
                </a:solidFill>
              </a:rPr>
              <a:t>es</a:t>
            </a:r>
            <a:r>
              <a:rPr lang="es-MX" sz="3100" baseline="-25000" dirty="0" smtClean="0">
                <a:solidFill>
                  <a:srgbClr val="7030A0"/>
                </a:solidFill>
              </a:rPr>
              <a:t> </a:t>
            </a:r>
            <a:r>
              <a:rPr lang="es-MX" sz="3100" dirty="0" smtClean="0">
                <a:solidFill>
                  <a:srgbClr val="7030A0"/>
                </a:solidFill>
              </a:rPr>
              <a:t>pequeña </a:t>
            </a:r>
            <a:r>
              <a:rPr lang="es-MX" sz="3100" dirty="0" smtClean="0"/>
              <a:t>quiere decir que </a:t>
            </a:r>
            <a:r>
              <a:rPr lang="es-MX" sz="3100" dirty="0" smtClean="0">
                <a:solidFill>
                  <a:srgbClr val="0070C0"/>
                </a:solidFill>
              </a:rPr>
              <a:t>con poco sustrato se alcanza ½ V</a:t>
            </a:r>
            <a:r>
              <a:rPr lang="es-MX" sz="3100" baseline="-25000" dirty="0" smtClean="0">
                <a:solidFill>
                  <a:srgbClr val="0070C0"/>
                </a:solidFill>
              </a:rPr>
              <a:t>MAX</a:t>
            </a:r>
            <a:r>
              <a:rPr lang="es-MX" sz="3100" dirty="0" smtClean="0"/>
              <a:t> y por tanto </a:t>
            </a:r>
            <a:r>
              <a:rPr lang="es-MX" sz="3100" dirty="0" smtClean="0">
                <a:solidFill>
                  <a:srgbClr val="00B050"/>
                </a:solidFill>
              </a:rPr>
              <a:t>el E tiene una gran afinidad por el S</a:t>
            </a:r>
            <a:r>
              <a:rPr lang="es-MX" sz="3100" dirty="0" smtClean="0"/>
              <a:t>.</a:t>
            </a:r>
            <a:endParaRPr lang="es-ES" sz="3100" dirty="0" smtClean="0"/>
          </a:p>
          <a:p>
            <a:pPr lvl="1"/>
            <a:r>
              <a:rPr lang="es-MX" sz="3100" dirty="0" smtClean="0"/>
              <a:t>Si </a:t>
            </a:r>
            <a:r>
              <a:rPr lang="es-MX" sz="3100" dirty="0" smtClean="0">
                <a:solidFill>
                  <a:srgbClr val="7030A0"/>
                </a:solidFill>
              </a:rPr>
              <a:t>K</a:t>
            </a:r>
            <a:r>
              <a:rPr lang="es-MX" sz="3100" baseline="-25000" dirty="0" smtClean="0">
                <a:solidFill>
                  <a:srgbClr val="7030A0"/>
                </a:solidFill>
              </a:rPr>
              <a:t>M</a:t>
            </a:r>
            <a:r>
              <a:rPr lang="es-MX" sz="3100" dirty="0" smtClean="0">
                <a:solidFill>
                  <a:srgbClr val="7030A0"/>
                </a:solidFill>
              </a:rPr>
              <a:t> es alta </a:t>
            </a:r>
            <a:r>
              <a:rPr lang="es-MX" sz="3100" dirty="0" smtClean="0"/>
              <a:t>se requiere </a:t>
            </a:r>
            <a:r>
              <a:rPr lang="es-MX" sz="3100" dirty="0" smtClean="0">
                <a:solidFill>
                  <a:srgbClr val="0070C0"/>
                </a:solidFill>
              </a:rPr>
              <a:t>mucho sustrato para alcanzar ½ </a:t>
            </a:r>
            <a:r>
              <a:rPr lang="es-MX" sz="3100" dirty="0" err="1" smtClean="0">
                <a:solidFill>
                  <a:srgbClr val="0070C0"/>
                </a:solidFill>
              </a:rPr>
              <a:t>V</a:t>
            </a:r>
            <a:r>
              <a:rPr lang="es-MX" sz="3100" baseline="-25000" dirty="0" err="1" smtClean="0">
                <a:solidFill>
                  <a:srgbClr val="0070C0"/>
                </a:solidFill>
              </a:rPr>
              <a:t>MAX</a:t>
            </a:r>
            <a:r>
              <a:rPr lang="es-MX" sz="3100" dirty="0" err="1" smtClean="0"/>
              <a:t>y</a:t>
            </a:r>
            <a:r>
              <a:rPr lang="es-MX" sz="3100" dirty="0" smtClean="0"/>
              <a:t> eso indica que hay </a:t>
            </a:r>
            <a:r>
              <a:rPr lang="es-MX" sz="3100" dirty="0" smtClean="0">
                <a:solidFill>
                  <a:srgbClr val="00B050"/>
                </a:solidFill>
              </a:rPr>
              <a:t>poca afinidad entre E y S</a:t>
            </a:r>
            <a:r>
              <a:rPr lang="es-MX" sz="3100" dirty="0" smtClean="0">
                <a:solidFill>
                  <a:srgbClr val="00B050"/>
                </a:solidFill>
              </a:rPr>
              <a:t>.</a:t>
            </a:r>
            <a:endParaRPr lang="es-ES" sz="3100" dirty="0" smtClean="0">
              <a:solidFill>
                <a:srgbClr val="00B050"/>
              </a:solidFill>
            </a:endParaRPr>
          </a:p>
          <a:p>
            <a:pPr lvl="0"/>
            <a:r>
              <a:rPr lang="es-MX" sz="3100" dirty="0" smtClean="0"/>
              <a:t>La constante de </a:t>
            </a:r>
            <a:r>
              <a:rPr lang="es-MX" sz="3100" dirty="0" err="1" smtClean="0"/>
              <a:t>Michaelis-Menten</a:t>
            </a:r>
            <a:r>
              <a:rPr lang="es-MX" sz="3100" dirty="0" smtClean="0"/>
              <a:t> es </a:t>
            </a:r>
            <a:r>
              <a:rPr lang="es-MX" sz="3100" dirty="0" smtClean="0">
                <a:solidFill>
                  <a:schemeClr val="accent2">
                    <a:lumMod val="75000"/>
                  </a:schemeClr>
                </a:solidFill>
              </a:rPr>
              <a:t>característica de cada reacción y refleja la afinidad de un enzima por su sustrato</a:t>
            </a:r>
            <a:r>
              <a:rPr lang="es-MX" sz="3100" dirty="0" smtClean="0"/>
              <a:t>.</a:t>
            </a:r>
            <a:endParaRPr lang="es-ES" sz="3100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4" name="il_fi" descr="http://www.google.es/url?source=imglanding&amp;ct=img&amp;q=http://quimica.laguia2000.com/wp-content/uploads/2010/05/CATA9.bmp&amp;sa=X&amp;ei=E9sCUcfpL9CXhQfI3YCoCA&amp;ved=0CAwQ8wc4fw&amp;usg=AFQjCNG8L5Dzto6ZTc2B0h-BYNEemoXt9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928670"/>
            <a:ext cx="342902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7030A0"/>
                </a:solidFill>
              </a:rPr>
              <a:t>El pH y la temperatura</a:t>
            </a:r>
            <a:endParaRPr lang="es-ES" dirty="0">
              <a:solidFill>
                <a:srgbClr val="7030A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357298"/>
            <a:ext cx="8258204" cy="5214974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s-MX" dirty="0" smtClean="0"/>
              <a:t>Cada enzima presenta un </a:t>
            </a:r>
            <a:r>
              <a:rPr lang="es-MX" dirty="0" smtClean="0">
                <a:solidFill>
                  <a:srgbClr val="00B050"/>
                </a:solidFill>
              </a:rPr>
              <a:t>pH óptimo para que su actividad sea máxima.</a:t>
            </a:r>
            <a:endParaRPr lang="es-ES" dirty="0" smtClean="0">
              <a:solidFill>
                <a:srgbClr val="00B050"/>
              </a:solidFill>
            </a:endParaRPr>
          </a:p>
          <a:p>
            <a:pPr lvl="0"/>
            <a:r>
              <a:rPr lang="es-MX" dirty="0" smtClean="0"/>
              <a:t>En tal situación </a:t>
            </a:r>
            <a:r>
              <a:rPr lang="es-MX" dirty="0" smtClean="0">
                <a:solidFill>
                  <a:srgbClr val="0070C0"/>
                </a:solidFill>
              </a:rPr>
              <a:t>su K</a:t>
            </a:r>
            <a:r>
              <a:rPr lang="es-MX" baseline="-25000" dirty="0" smtClean="0">
                <a:solidFill>
                  <a:srgbClr val="0070C0"/>
                </a:solidFill>
              </a:rPr>
              <a:t>M</a:t>
            </a:r>
            <a:r>
              <a:rPr lang="es-MX" dirty="0" smtClean="0">
                <a:solidFill>
                  <a:srgbClr val="0070C0"/>
                </a:solidFill>
              </a:rPr>
              <a:t> </a:t>
            </a:r>
            <a:r>
              <a:rPr lang="es-MX" dirty="0" smtClean="0">
                <a:solidFill>
                  <a:srgbClr val="0070C0"/>
                </a:solidFill>
              </a:rPr>
              <a:t>es mínima y su velocidad máxima</a:t>
            </a:r>
            <a:r>
              <a:rPr lang="es-MX" dirty="0" smtClean="0"/>
              <a:t>.</a:t>
            </a:r>
            <a:endParaRPr lang="es-ES" dirty="0" smtClean="0"/>
          </a:p>
          <a:p>
            <a:pPr lvl="0"/>
            <a:r>
              <a:rPr lang="es-MX" dirty="0" smtClean="0"/>
              <a:t>Pequeñas 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alteraciones de pH </a:t>
            </a:r>
            <a:r>
              <a:rPr lang="es-MX" dirty="0" smtClean="0"/>
              <a:t>provocan el </a:t>
            </a:r>
            <a:r>
              <a:rPr lang="es-MX" dirty="0" smtClean="0">
                <a:solidFill>
                  <a:srgbClr val="7030A0"/>
                </a:solidFill>
              </a:rPr>
              <a:t>descenso brusco de la actividad</a:t>
            </a:r>
            <a:r>
              <a:rPr lang="es-MX" dirty="0" smtClean="0"/>
              <a:t> pues </a:t>
            </a:r>
            <a:r>
              <a:rPr lang="es-MX" dirty="0" smtClean="0">
                <a:solidFill>
                  <a:srgbClr val="FF0000"/>
                </a:solidFill>
              </a:rPr>
              <a:t>modifican las cargas de los </a:t>
            </a:r>
            <a:r>
              <a:rPr lang="es-MX" dirty="0" err="1" smtClean="0">
                <a:solidFill>
                  <a:srgbClr val="FF0000"/>
                </a:solidFill>
              </a:rPr>
              <a:t>aas</a:t>
            </a:r>
            <a:r>
              <a:rPr lang="es-MX" dirty="0" smtClean="0">
                <a:solidFill>
                  <a:srgbClr val="FF0000"/>
                </a:solidFill>
              </a:rPr>
              <a:t> de centro activo.</a:t>
            </a:r>
            <a:endParaRPr lang="es-ES" dirty="0" smtClean="0">
              <a:solidFill>
                <a:srgbClr val="FF0000"/>
              </a:solidFill>
            </a:endParaRPr>
          </a:p>
          <a:p>
            <a:pPr lvl="0"/>
            <a:r>
              <a:rPr lang="es-MX" dirty="0" smtClean="0"/>
              <a:t>Si la variación es elevada el enzima </a:t>
            </a:r>
            <a:r>
              <a:rPr lang="es-MX" dirty="0" smtClean="0">
                <a:solidFill>
                  <a:srgbClr val="7030A0"/>
                </a:solidFill>
              </a:rPr>
              <a:t>se desnaturaliza</a:t>
            </a:r>
            <a:r>
              <a:rPr lang="es-MX" dirty="0" smtClean="0"/>
              <a:t>.</a:t>
            </a:r>
            <a:endParaRPr lang="es-ES" dirty="0" smtClean="0"/>
          </a:p>
          <a:p>
            <a:endParaRPr lang="es-ES" dirty="0" smtClean="0"/>
          </a:p>
          <a:p>
            <a:pPr lvl="0"/>
            <a:r>
              <a:rPr lang="es-MX" dirty="0" smtClean="0"/>
              <a:t> El </a:t>
            </a:r>
            <a:r>
              <a:rPr lang="es-MX" dirty="0" smtClean="0">
                <a:solidFill>
                  <a:srgbClr val="00B050"/>
                </a:solidFill>
              </a:rPr>
              <a:t>incremento de temperatura aumenta la velocidad de las reacciones químicas </a:t>
            </a:r>
            <a:r>
              <a:rPr lang="es-MX" dirty="0" smtClean="0"/>
              <a:t>(mayor agitación de las moléculas).</a:t>
            </a:r>
            <a:endParaRPr lang="es-ES" dirty="0" smtClean="0"/>
          </a:p>
          <a:p>
            <a:pPr lvl="0"/>
            <a:r>
              <a:rPr lang="es-MX" dirty="0" smtClean="0"/>
              <a:t>En las enzimáticas </a:t>
            </a:r>
            <a:r>
              <a:rPr lang="es-MX" dirty="0" smtClean="0">
                <a:solidFill>
                  <a:srgbClr val="0070C0"/>
                </a:solidFill>
              </a:rPr>
              <a:t>la actividad se duplica cada 10 ºC hasta alcanzar un valor máximo en torno a 40 ºC</a:t>
            </a:r>
            <a:r>
              <a:rPr lang="es-MX" dirty="0" smtClean="0"/>
              <a:t>.</a:t>
            </a:r>
            <a:endParaRPr lang="es-ES" dirty="0" smtClean="0"/>
          </a:p>
          <a:p>
            <a:pPr lvl="0"/>
            <a:r>
              <a:rPr lang="es-MX" dirty="0" smtClean="0">
                <a:solidFill>
                  <a:srgbClr val="7030A0"/>
                </a:solidFill>
              </a:rPr>
              <a:t>A partir de ese valor la molécula cesa su actividad por pérdida de la estructura terciaria.</a:t>
            </a:r>
            <a:endParaRPr lang="es-ES" dirty="0" smtClean="0">
              <a:solidFill>
                <a:srgbClr val="7030A0"/>
              </a:solidFill>
            </a:endParaRP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l_fi" descr="http://www.google.es/url?source=imglanding&amp;ct=img&amp;q=http://docentes.esalq.usp.br/luagallo/image011.jpg&amp;sa=X&amp;ei=aYUDUYiiDJSHhQfqg4DADA&amp;ved=0CAwQ8wc&amp;usg=AFQjCNHnmzsgJ25jC7ysI6y6BJ7vgGad-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7786742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l_fi" descr="http://www.google.es/url?source=imglanding&amp;ct=img&amp;q=http://www.bionova.org.es/biocast/documentos/figura/figtem14/figura1409.jpg&amp;sa=X&amp;ei=woUDUeTELM6ThgeFtIGQCw&amp;ved=0CAsQ8wc&amp;usg=AFQjCNH7eDopwxcJ6EzBtt5maTjNdzdyw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143932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01122" cy="939784"/>
          </a:xfrm>
        </p:spPr>
        <p:txBody>
          <a:bodyPr/>
          <a:lstStyle/>
          <a:p>
            <a:r>
              <a:rPr lang="es-ES" dirty="0" smtClean="0">
                <a:solidFill>
                  <a:srgbClr val="7030A0"/>
                </a:solidFill>
              </a:rPr>
              <a:t>Los inhibidores</a:t>
            </a:r>
            <a:endParaRPr lang="es-ES" dirty="0">
              <a:solidFill>
                <a:srgbClr val="7030A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214422"/>
            <a:ext cx="8401080" cy="550072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s-MX" sz="2600" dirty="0" smtClean="0"/>
              <a:t>Son sustancias químicas que </a:t>
            </a:r>
            <a:r>
              <a:rPr lang="es-MX" sz="2600" dirty="0" smtClean="0">
                <a:solidFill>
                  <a:schemeClr val="accent6">
                    <a:lumMod val="75000"/>
                  </a:schemeClr>
                </a:solidFill>
              </a:rPr>
              <a:t>disminuyen o bloquean la actividad</a:t>
            </a:r>
            <a:r>
              <a:rPr lang="es-MX" sz="2600" dirty="0" smtClean="0"/>
              <a:t> de los enzimas.</a:t>
            </a:r>
            <a:endParaRPr lang="es-ES" sz="2600" dirty="0" smtClean="0"/>
          </a:p>
          <a:p>
            <a:pPr lvl="0"/>
            <a:r>
              <a:rPr lang="es-MX" sz="2600" dirty="0" smtClean="0"/>
              <a:t>Los </a:t>
            </a:r>
            <a:r>
              <a:rPr lang="es-MX" sz="2600" dirty="0" smtClean="0">
                <a:solidFill>
                  <a:srgbClr val="FF0000"/>
                </a:solidFill>
              </a:rPr>
              <a:t>tipos de inhibición </a:t>
            </a:r>
            <a:r>
              <a:rPr lang="es-MX" sz="2600" dirty="0" smtClean="0"/>
              <a:t>son</a:t>
            </a:r>
            <a:r>
              <a:rPr lang="es-MX" sz="2600" dirty="0" smtClean="0"/>
              <a:t>:</a:t>
            </a:r>
            <a:endParaRPr lang="es-ES" sz="2600" dirty="0" smtClean="0"/>
          </a:p>
          <a:p>
            <a:pPr lvl="1"/>
            <a:r>
              <a:rPr lang="es-MX" sz="2600" dirty="0" smtClean="0">
                <a:solidFill>
                  <a:srgbClr val="7030A0"/>
                </a:solidFill>
              </a:rPr>
              <a:t>Irreversible. </a:t>
            </a:r>
            <a:r>
              <a:rPr lang="es-MX" sz="2600" dirty="0" smtClean="0">
                <a:solidFill>
                  <a:schemeClr val="accent2">
                    <a:lumMod val="75000"/>
                  </a:schemeClr>
                </a:solidFill>
              </a:rPr>
              <a:t>Unión permanente</a:t>
            </a:r>
            <a:r>
              <a:rPr lang="es-MX" sz="2600" dirty="0" smtClean="0"/>
              <a:t> del I y el E (</a:t>
            </a:r>
            <a:r>
              <a:rPr lang="es-MX" sz="2600" dirty="0" smtClean="0">
                <a:solidFill>
                  <a:schemeClr val="accent2">
                    <a:lumMod val="75000"/>
                  </a:schemeClr>
                </a:solidFill>
              </a:rPr>
              <a:t>venenos</a:t>
            </a:r>
            <a:r>
              <a:rPr lang="es-MX" sz="2600" dirty="0" smtClean="0"/>
              <a:t>).</a:t>
            </a:r>
            <a:endParaRPr lang="es-ES" sz="2600" dirty="0" smtClean="0"/>
          </a:p>
          <a:p>
            <a:pPr lvl="1"/>
            <a:r>
              <a:rPr lang="es-MX" sz="2600" dirty="0" smtClean="0">
                <a:solidFill>
                  <a:srgbClr val="7030A0"/>
                </a:solidFill>
              </a:rPr>
              <a:t>Reversible. </a:t>
            </a:r>
            <a:r>
              <a:rPr lang="es-MX" sz="2600" dirty="0" smtClean="0">
                <a:solidFill>
                  <a:schemeClr val="accent2">
                    <a:lumMod val="75000"/>
                  </a:schemeClr>
                </a:solidFill>
              </a:rPr>
              <a:t>Unión temporal </a:t>
            </a:r>
            <a:r>
              <a:rPr lang="es-MX" sz="2600" dirty="0" smtClean="0"/>
              <a:t>que no destruye la actividad enzimática pero la </a:t>
            </a:r>
            <a:r>
              <a:rPr lang="es-MX" sz="2600" dirty="0" smtClean="0">
                <a:solidFill>
                  <a:schemeClr val="accent2">
                    <a:lumMod val="75000"/>
                  </a:schemeClr>
                </a:solidFill>
              </a:rPr>
              <a:t>ralentiza</a:t>
            </a:r>
            <a:r>
              <a:rPr lang="es-MX" sz="2600" dirty="0" smtClean="0"/>
              <a:t>.</a:t>
            </a:r>
            <a:endParaRPr lang="es-ES" sz="2600" dirty="0" smtClean="0"/>
          </a:p>
          <a:p>
            <a:pPr lvl="2"/>
            <a:r>
              <a:rPr lang="es-MX" sz="2600" dirty="0" smtClean="0">
                <a:solidFill>
                  <a:srgbClr val="00B050"/>
                </a:solidFill>
              </a:rPr>
              <a:t>Competitiva.</a:t>
            </a:r>
            <a:endParaRPr lang="es-ES" sz="2600" dirty="0" smtClean="0">
              <a:solidFill>
                <a:srgbClr val="00B050"/>
              </a:solidFill>
            </a:endParaRPr>
          </a:p>
          <a:p>
            <a:pPr lvl="3"/>
            <a:r>
              <a:rPr lang="es-MX" sz="2600" dirty="0" smtClean="0"/>
              <a:t>Tanto S como I pueden unirse al centro activo.</a:t>
            </a:r>
            <a:endParaRPr lang="es-ES" sz="2600" dirty="0" smtClean="0"/>
          </a:p>
          <a:p>
            <a:pPr lvl="3"/>
            <a:r>
              <a:rPr lang="es-MX" sz="2600" dirty="0" smtClean="0"/>
              <a:t>Cuando </a:t>
            </a:r>
            <a:r>
              <a:rPr lang="es-MX" sz="2600" dirty="0" smtClean="0">
                <a:solidFill>
                  <a:srgbClr val="0070C0"/>
                </a:solidFill>
              </a:rPr>
              <a:t>la unión es con I no se produce reacción</a:t>
            </a:r>
            <a:r>
              <a:rPr lang="es-MX" sz="2600" dirty="0" smtClean="0"/>
              <a:t>.</a:t>
            </a:r>
            <a:endParaRPr lang="es-ES" sz="2600" dirty="0" smtClean="0"/>
          </a:p>
          <a:p>
            <a:pPr lvl="3"/>
            <a:r>
              <a:rPr lang="es-MX" sz="2600" dirty="0" smtClean="0"/>
              <a:t>Su efecto </a:t>
            </a:r>
            <a:r>
              <a:rPr lang="es-MX" sz="2600" dirty="0" smtClean="0">
                <a:solidFill>
                  <a:schemeClr val="accent6">
                    <a:lumMod val="75000"/>
                  </a:schemeClr>
                </a:solidFill>
              </a:rPr>
              <a:t>disminuye aumentando [S</a:t>
            </a:r>
            <a:r>
              <a:rPr lang="es-MX" sz="2600" dirty="0" smtClean="0">
                <a:solidFill>
                  <a:schemeClr val="accent6">
                    <a:lumMod val="75000"/>
                  </a:schemeClr>
                </a:solidFill>
              </a:rPr>
              <a:t>]</a:t>
            </a:r>
            <a:r>
              <a:rPr lang="es-MX" sz="2600" dirty="0" smtClean="0"/>
              <a:t>.</a:t>
            </a:r>
          </a:p>
          <a:p>
            <a:pPr lvl="2"/>
            <a:r>
              <a:rPr lang="es-MX" sz="2600" dirty="0" smtClean="0">
                <a:solidFill>
                  <a:srgbClr val="00B050"/>
                </a:solidFill>
              </a:rPr>
              <a:t>No competitiva.</a:t>
            </a:r>
            <a:endParaRPr lang="es-ES" sz="2600" dirty="0" smtClean="0">
              <a:solidFill>
                <a:srgbClr val="00B050"/>
              </a:solidFill>
            </a:endParaRPr>
          </a:p>
          <a:p>
            <a:pPr lvl="3"/>
            <a:r>
              <a:rPr lang="es-MX" sz="2600" dirty="0" smtClean="0"/>
              <a:t>El </a:t>
            </a:r>
            <a:r>
              <a:rPr lang="es-MX" sz="2600" dirty="0" smtClean="0">
                <a:solidFill>
                  <a:srgbClr val="0070C0"/>
                </a:solidFill>
              </a:rPr>
              <a:t>I se une a un lugar distinto al centro activo pero altera su conformación </a:t>
            </a:r>
            <a:r>
              <a:rPr lang="es-MX" sz="2600" dirty="0" smtClean="0"/>
              <a:t>impidiendo la unión del S.</a:t>
            </a:r>
            <a:endParaRPr lang="es-ES" sz="2600" dirty="0" smtClean="0"/>
          </a:p>
          <a:p>
            <a:pPr lvl="3"/>
            <a:r>
              <a:rPr lang="es-MX" sz="2600" dirty="0" smtClean="0"/>
              <a:t>Un </a:t>
            </a:r>
            <a:r>
              <a:rPr lang="es-MX" sz="2600" dirty="0" smtClean="0">
                <a:solidFill>
                  <a:schemeClr val="accent6">
                    <a:lumMod val="75000"/>
                  </a:schemeClr>
                </a:solidFill>
              </a:rPr>
              <a:t>aumento de [S] no recupera la actividad</a:t>
            </a:r>
            <a:r>
              <a:rPr lang="es-MX" sz="2600" dirty="0" smtClean="0"/>
              <a:t>.</a:t>
            </a:r>
            <a:endParaRPr lang="es-ES" sz="2600" dirty="0" smtClean="0"/>
          </a:p>
          <a:p>
            <a:pPr>
              <a:buNone/>
            </a:pPr>
            <a:endParaRPr lang="es-ES" dirty="0" smtClean="0"/>
          </a:p>
          <a:p>
            <a:pPr lvl="3"/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511156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00B050"/>
                </a:solidFill>
              </a:rPr>
              <a:t>Inhibición competitiva</a:t>
            </a:r>
            <a:endParaRPr lang="es-ES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l_fi" descr="http://www.google.es/url?source=imglanding&amp;ct=img&amp;q=http://biozovirtual.6te.net/enzimas/inhibcompet.jpg&amp;sa=X&amp;ei=2YoDUcj2E4OQhQeRooHABQ&amp;ved=0CAwQ8wc&amp;usg=AFQjCNGd12a6H97PPKnOJxaXW6oK7vdwL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857232"/>
            <a:ext cx="7215238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654032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00B050"/>
                </a:solidFill>
              </a:rPr>
              <a:t>Inhibición no competitiva</a:t>
            </a:r>
            <a:endParaRPr lang="es-ES" dirty="0">
              <a:solidFill>
                <a:srgbClr val="00B050"/>
              </a:solidFill>
            </a:endParaRPr>
          </a:p>
        </p:txBody>
      </p:sp>
      <p:pic>
        <p:nvPicPr>
          <p:cNvPr id="4" name="il_fi" descr="http://www.google.es/url?source=imglanding&amp;ct=img&amp;q=http://biozovirtual.6te.net/enzimas/inhnocomp.jpg&amp;sa=X&amp;ei=-osDUYz2IcSHhQfVyYHoDQ&amp;ved=0CAwQ8wc&amp;usg=AFQjCNFCMfeBbCk_SR0RtVZHQoSZHiFwcQ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928670"/>
            <a:ext cx="7429552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l_fi" descr="http://www.google.es/url?source=imglanding&amp;ct=img&amp;q=http://1.bp.blogspot.com/-SJDijsEMWtM/TnZI2vIpVtI/AAAAAAAAAMc/Q18um2UkyBk/s1600/Inhibicion+competitiva.JPG&amp;sa=X&amp;ei=YY0DUfn9MYLJhAeft4CACQ&amp;ved=0CAwQ8wc&amp;usg=AFQjCNEVX0BGIdMm4zDTrIRdntDdpH0lcw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0"/>
            <a:ext cx="7072362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l_fi" descr="http://www.google.es/url?source=imglanding&amp;ct=img&amp;q=http://2.bp.blogspot.com/-4i8efkWVYs4/TnZLlpyRMUI/AAAAAAAAAMg/dSj6bRcNA80/s1600/Inhibicion+no+competitiva.JPG&amp;sa=X&amp;ei=JI0DUZfuBIaXhQeAhoDwCg&amp;ved=0CAwQ8wc&amp;usg=AFQjCNHzsJy3crIoE3_oeixzlcmq2pD-Tw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85728"/>
            <a:ext cx="700092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868346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Regulación de la actividad enzimática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535785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s-MX" sz="3800" dirty="0" smtClean="0"/>
              <a:t>En el metabolismo </a:t>
            </a:r>
            <a:r>
              <a:rPr lang="es-MX" sz="3800" dirty="0" smtClean="0">
                <a:solidFill>
                  <a:srgbClr val="7030A0"/>
                </a:solidFill>
              </a:rPr>
              <a:t>grupos de enzimas actúan secuencialmente </a:t>
            </a:r>
            <a:r>
              <a:rPr lang="es-MX" sz="3800" dirty="0" smtClean="0"/>
              <a:t>realizando </a:t>
            </a:r>
            <a:r>
              <a:rPr lang="es-MX" sz="3800" dirty="0" smtClean="0">
                <a:solidFill>
                  <a:srgbClr val="FF0000"/>
                </a:solidFill>
              </a:rPr>
              <a:t>rutas metabólicas</a:t>
            </a:r>
            <a:r>
              <a:rPr lang="es-MX" sz="3800" dirty="0" smtClean="0"/>
              <a:t>.</a:t>
            </a:r>
            <a:endParaRPr lang="es-ES" sz="3800" dirty="0" smtClean="0"/>
          </a:p>
          <a:p>
            <a:pPr lvl="0"/>
            <a:r>
              <a:rPr lang="es-MX" sz="3800" dirty="0" smtClean="0"/>
              <a:t>En estas </a:t>
            </a:r>
            <a:r>
              <a:rPr lang="es-MX" sz="3800" dirty="0" smtClean="0">
                <a:solidFill>
                  <a:srgbClr val="00B050"/>
                </a:solidFill>
              </a:rPr>
              <a:t>el P de una reacción es el S de la siguiente</a:t>
            </a:r>
            <a:r>
              <a:rPr lang="es-MX" sz="3800" dirty="0" smtClean="0"/>
              <a:t>.</a:t>
            </a:r>
            <a:endParaRPr lang="es-ES" sz="3800" dirty="0" smtClean="0"/>
          </a:p>
          <a:p>
            <a:pPr>
              <a:buNone/>
            </a:pPr>
            <a:endParaRPr lang="es-MX" sz="3800" dirty="0" smtClean="0"/>
          </a:p>
          <a:p>
            <a:endParaRPr lang="es-MX" sz="3800" dirty="0" smtClean="0"/>
          </a:p>
          <a:p>
            <a:endParaRPr lang="es-MX" sz="3800" dirty="0" smtClean="0"/>
          </a:p>
          <a:p>
            <a:endParaRPr lang="es-MX" sz="3800" dirty="0" smtClean="0"/>
          </a:p>
          <a:p>
            <a:endParaRPr lang="es-ES" sz="3800" dirty="0" smtClean="0"/>
          </a:p>
          <a:p>
            <a:pPr lvl="0"/>
            <a:r>
              <a:rPr lang="es-MX" sz="3800" dirty="0" smtClean="0"/>
              <a:t>En todas hay </a:t>
            </a:r>
            <a:r>
              <a:rPr lang="es-MX" sz="3800" dirty="0" smtClean="0">
                <a:solidFill>
                  <a:schemeClr val="accent6">
                    <a:lumMod val="75000"/>
                  </a:schemeClr>
                </a:solidFill>
              </a:rPr>
              <a:t>al menos un enzima llamado regulador que establece la velocidad de la secuencia </a:t>
            </a:r>
            <a:r>
              <a:rPr lang="es-MX" sz="3800" dirty="0" smtClean="0"/>
              <a:t>y que en muchos casos es el primero.</a:t>
            </a:r>
            <a:endParaRPr lang="es-ES" sz="3800" dirty="0" smtClean="0"/>
          </a:p>
          <a:p>
            <a:pPr lvl="0"/>
            <a:r>
              <a:rPr lang="es-MX" sz="3800" dirty="0" smtClean="0"/>
              <a:t>Así la célula </a:t>
            </a:r>
            <a:r>
              <a:rPr lang="es-MX" sz="3800" dirty="0" smtClean="0">
                <a:solidFill>
                  <a:srgbClr val="0070C0"/>
                </a:solidFill>
              </a:rPr>
              <a:t>regula la producción de las sustancias que requiere evitando la superproducción </a:t>
            </a:r>
            <a:r>
              <a:rPr lang="es-MX" sz="3800" dirty="0" smtClean="0"/>
              <a:t>y el gasto inútil de materia y energía.</a:t>
            </a:r>
            <a:endParaRPr lang="es-ES" sz="3800" dirty="0" smtClean="0"/>
          </a:p>
          <a:p>
            <a:pPr>
              <a:buNone/>
            </a:pPr>
            <a:r>
              <a:rPr lang="es-MX" sz="3800" dirty="0" smtClean="0"/>
              <a:t> </a:t>
            </a:r>
            <a:endParaRPr lang="es-ES" sz="3800" dirty="0" smtClean="0"/>
          </a:p>
          <a:p>
            <a:endParaRPr lang="es-ES" dirty="0"/>
          </a:p>
        </p:txBody>
      </p:sp>
      <p:pic>
        <p:nvPicPr>
          <p:cNvPr id="4" name="il_fi" descr="http://www.google.es/url?source=imglanding&amp;ct=img&amp;q=http://flalda.files.wordpress.com/2009/12/ruta.gif?w=300&amp;sa=X&amp;ei=UZIDUYP9EoX80QXgw4CoDw&amp;ved=0CAsQ8wc4eQ&amp;usg=AFQjCNFrsDq9YfhKtBDi_zYyAzYSVUHOv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643182"/>
            <a:ext cx="507209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868346"/>
          </a:xfrm>
        </p:spPr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Propiedades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142984"/>
            <a:ext cx="8329642" cy="5572164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s-ES_tradnl" dirty="0"/>
              <a:t>Presentan </a:t>
            </a:r>
            <a:r>
              <a:rPr lang="es-ES_tradnl" dirty="0">
                <a:solidFill>
                  <a:srgbClr val="00B050"/>
                </a:solidFill>
              </a:rPr>
              <a:t>todas las características de las proteínas </a:t>
            </a:r>
            <a:r>
              <a:rPr lang="es-ES_tradnl" dirty="0"/>
              <a:t>(desnaturalización, especificidad, etc.) y </a:t>
            </a:r>
            <a:r>
              <a:rPr lang="es-ES_tradnl" dirty="0">
                <a:solidFill>
                  <a:srgbClr val="FF0000"/>
                </a:solidFill>
              </a:rPr>
              <a:t>otras peculiares </a:t>
            </a:r>
            <a:r>
              <a:rPr lang="es-ES_tradnl" dirty="0"/>
              <a:t>como</a:t>
            </a:r>
            <a:r>
              <a:rPr lang="es-ES_tradnl" dirty="0" smtClean="0"/>
              <a:t>:</a:t>
            </a:r>
            <a:endParaRPr lang="es-ES" dirty="0"/>
          </a:p>
          <a:p>
            <a:pPr lvl="1"/>
            <a:r>
              <a:rPr lang="es-ES_tradnl" dirty="0">
                <a:solidFill>
                  <a:srgbClr val="7030A0"/>
                </a:solidFill>
              </a:rPr>
              <a:t>Gran actividad catalítica.</a:t>
            </a:r>
            <a:endParaRPr lang="es-ES" dirty="0">
              <a:solidFill>
                <a:srgbClr val="7030A0"/>
              </a:solidFill>
            </a:endParaRPr>
          </a:p>
          <a:p>
            <a:pPr lvl="2"/>
            <a:r>
              <a:rPr lang="es-ES_tradnl" dirty="0"/>
              <a:t>Elevan la velocidad de una reacción </a:t>
            </a:r>
            <a:r>
              <a:rPr lang="es-ES_tradnl" dirty="0">
                <a:solidFill>
                  <a:schemeClr val="accent6">
                    <a:lumMod val="75000"/>
                  </a:schemeClr>
                </a:solidFill>
              </a:rPr>
              <a:t>entre 10</a:t>
            </a:r>
            <a:r>
              <a:rPr lang="es-ES_tradnl" baseline="30000" dirty="0">
                <a:solidFill>
                  <a:schemeClr val="accent6">
                    <a:lumMod val="75000"/>
                  </a:schemeClr>
                </a:solidFill>
              </a:rPr>
              <a:t>6</a:t>
            </a:r>
            <a:r>
              <a:rPr lang="es-ES_tradnl" dirty="0">
                <a:solidFill>
                  <a:schemeClr val="accent6">
                    <a:lumMod val="75000"/>
                  </a:schemeClr>
                </a:solidFill>
              </a:rPr>
              <a:t> y 10 veces.</a:t>
            </a:r>
            <a:endParaRPr lang="es-ES" dirty="0">
              <a:solidFill>
                <a:schemeClr val="accent6">
                  <a:lumMod val="75000"/>
                </a:schemeClr>
              </a:solidFill>
            </a:endParaRPr>
          </a:p>
          <a:p>
            <a:pPr lvl="2"/>
            <a:r>
              <a:rPr lang="es-ES_tradnl" dirty="0"/>
              <a:t>Aceleran las reacciones </a:t>
            </a:r>
            <a:r>
              <a:rPr lang="es-ES_tradnl" dirty="0">
                <a:solidFill>
                  <a:schemeClr val="accent2">
                    <a:lumMod val="75000"/>
                  </a:schemeClr>
                </a:solidFill>
              </a:rPr>
              <a:t>sin alterar su equilibrio.</a:t>
            </a: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  <a:p>
            <a:pPr lvl="2"/>
            <a:r>
              <a:rPr lang="es-ES_tradnl" dirty="0">
                <a:solidFill>
                  <a:schemeClr val="accent6">
                    <a:lumMod val="75000"/>
                  </a:schemeClr>
                </a:solidFill>
              </a:rPr>
              <a:t>Quedan libres y activas </a:t>
            </a:r>
            <a:r>
              <a:rPr lang="es-ES_tradnl" dirty="0"/>
              <a:t>tras la transformación.</a:t>
            </a:r>
            <a:endParaRPr lang="es-ES" dirty="0"/>
          </a:p>
          <a:p>
            <a:pPr lvl="2"/>
            <a:r>
              <a:rPr lang="es-ES_tradnl" dirty="0">
                <a:solidFill>
                  <a:schemeClr val="accent2">
                    <a:lumMod val="75000"/>
                  </a:schemeClr>
                </a:solidFill>
              </a:rPr>
              <a:t>No dejan subproductos</a:t>
            </a:r>
            <a:r>
              <a:rPr lang="es-ES_tradnl" dirty="0" smtClean="0"/>
              <a:t>.</a:t>
            </a:r>
            <a:endParaRPr lang="es-ES" dirty="0"/>
          </a:p>
          <a:p>
            <a:pPr lvl="1"/>
            <a:r>
              <a:rPr lang="es-ES_tradnl" dirty="0">
                <a:solidFill>
                  <a:srgbClr val="7030A0"/>
                </a:solidFill>
              </a:rPr>
              <a:t>Especificidad de sustrato.</a:t>
            </a:r>
            <a:endParaRPr lang="es-ES" dirty="0">
              <a:solidFill>
                <a:srgbClr val="7030A0"/>
              </a:solidFill>
            </a:endParaRPr>
          </a:p>
          <a:p>
            <a:pPr lvl="2"/>
            <a:r>
              <a:rPr lang="es-ES_tradnl" dirty="0"/>
              <a:t>Actúan sobre </a:t>
            </a:r>
            <a:r>
              <a:rPr lang="es-ES_tradnl" dirty="0">
                <a:solidFill>
                  <a:schemeClr val="accent6">
                    <a:lumMod val="75000"/>
                  </a:schemeClr>
                </a:solidFill>
              </a:rPr>
              <a:t>una o pocas moléculas</a:t>
            </a:r>
            <a:r>
              <a:rPr lang="es-ES_tradnl" dirty="0"/>
              <a:t>.</a:t>
            </a:r>
            <a:endParaRPr lang="es-ES" dirty="0"/>
          </a:p>
          <a:p>
            <a:pPr lvl="2"/>
            <a:r>
              <a:rPr lang="es-ES_tradnl" dirty="0"/>
              <a:t>Realizan un </a:t>
            </a:r>
            <a:r>
              <a:rPr lang="es-ES_tradnl" dirty="0">
                <a:solidFill>
                  <a:schemeClr val="accent2">
                    <a:lumMod val="75000"/>
                  </a:schemeClr>
                </a:solidFill>
              </a:rPr>
              <a:t>único tipo de transformación</a:t>
            </a:r>
            <a:r>
              <a:rPr lang="es-ES_tradnl" dirty="0" smtClean="0"/>
              <a:t>.</a:t>
            </a:r>
            <a:endParaRPr lang="es-ES" dirty="0"/>
          </a:p>
          <a:p>
            <a:pPr lvl="1"/>
            <a:r>
              <a:rPr lang="es-ES_tradnl" dirty="0">
                <a:solidFill>
                  <a:srgbClr val="7030A0"/>
                </a:solidFill>
              </a:rPr>
              <a:t>Requieren condiciones suaves de pH y temperatura.</a:t>
            </a:r>
            <a:endParaRPr lang="es-ES" dirty="0">
              <a:solidFill>
                <a:srgbClr val="7030A0"/>
              </a:solidFill>
            </a:endParaRPr>
          </a:p>
          <a:p>
            <a:pPr lvl="2"/>
            <a:r>
              <a:rPr lang="es-ES_tradnl" dirty="0"/>
              <a:t>Las que se dan en las </a:t>
            </a:r>
            <a:r>
              <a:rPr lang="es-ES_tradnl" dirty="0">
                <a:solidFill>
                  <a:schemeClr val="accent6">
                    <a:lumMod val="75000"/>
                  </a:schemeClr>
                </a:solidFill>
              </a:rPr>
              <a:t>disoluciones de los seres vivos</a:t>
            </a:r>
            <a:r>
              <a:rPr lang="es-ES_tradnl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s-ES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s-ES_tradnl" dirty="0">
                <a:solidFill>
                  <a:srgbClr val="7030A0"/>
                </a:solidFill>
              </a:rPr>
              <a:t>Su actividad se puede regular</a:t>
            </a:r>
            <a:r>
              <a:rPr lang="es-ES_tradnl" dirty="0" smtClean="0">
                <a:solidFill>
                  <a:srgbClr val="7030A0"/>
                </a:solidFill>
              </a:rPr>
              <a:t>.</a:t>
            </a:r>
            <a:r>
              <a:rPr lang="es-ES_tradnl" dirty="0">
                <a:solidFill>
                  <a:srgbClr val="7030A0"/>
                </a:solidFill>
              </a:rPr>
              <a:t> </a:t>
            </a:r>
            <a:endParaRPr lang="es-ES" dirty="0">
              <a:solidFill>
                <a:srgbClr val="7030A0"/>
              </a:solidFill>
            </a:endParaRPr>
          </a:p>
          <a:p>
            <a:pPr lvl="1"/>
            <a:r>
              <a:rPr lang="es-ES_tradnl" dirty="0">
                <a:solidFill>
                  <a:srgbClr val="7030A0"/>
                </a:solidFill>
              </a:rPr>
              <a:t>Masa molecular muy elevada (12.000-1.000.000</a:t>
            </a:r>
            <a:r>
              <a:rPr lang="es-ES_tradnl" dirty="0" smtClean="0">
                <a:solidFill>
                  <a:srgbClr val="7030A0"/>
                </a:solidFill>
              </a:rPr>
              <a:t>).</a:t>
            </a:r>
            <a:endParaRPr lang="es-ES" dirty="0">
              <a:solidFill>
                <a:srgbClr val="7030A0"/>
              </a:solidFill>
            </a:endParaRPr>
          </a:p>
          <a:p>
            <a:pPr lvl="2"/>
            <a:r>
              <a:rPr lang="es-ES_tradnl" dirty="0"/>
              <a:t>Tamaño </a:t>
            </a:r>
            <a:r>
              <a:rPr lang="es-ES_tradnl" dirty="0">
                <a:solidFill>
                  <a:schemeClr val="accent2">
                    <a:lumMod val="75000"/>
                  </a:schemeClr>
                </a:solidFill>
              </a:rPr>
              <a:t>mucho mayor </a:t>
            </a:r>
            <a:r>
              <a:rPr lang="es-ES_tradnl" dirty="0"/>
              <a:t>que el del sustrato.</a:t>
            </a:r>
            <a:endParaRPr lang="es-ES" dirty="0"/>
          </a:p>
          <a:p>
            <a:pPr>
              <a:buNone/>
            </a:pPr>
            <a:r>
              <a:rPr lang="es-ES_tradnl" dirty="0"/>
              <a:t> </a:t>
            </a:r>
            <a:endParaRPr lang="es-ES" dirty="0"/>
          </a:p>
          <a:p>
            <a:endParaRPr lang="es-E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45719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357166"/>
            <a:ext cx="8401080" cy="614366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s-MX" dirty="0" smtClean="0"/>
              <a:t>Puede hacerse </a:t>
            </a:r>
            <a:r>
              <a:rPr lang="es-MX" dirty="0" smtClean="0">
                <a:solidFill>
                  <a:srgbClr val="FF0000"/>
                </a:solidFill>
              </a:rPr>
              <a:t>actuando en</a:t>
            </a:r>
            <a:r>
              <a:rPr lang="es-MX" dirty="0" smtClean="0"/>
              <a:t>:</a:t>
            </a:r>
            <a:endParaRPr lang="es-ES" dirty="0" smtClean="0"/>
          </a:p>
          <a:p>
            <a:pPr lvl="0"/>
            <a:r>
              <a:rPr lang="es-MX" dirty="0" smtClean="0">
                <a:solidFill>
                  <a:srgbClr val="00B050"/>
                </a:solidFill>
              </a:rPr>
              <a:t>La síntesis del enzima</a:t>
            </a:r>
            <a:r>
              <a:rPr lang="es-MX" dirty="0" smtClean="0"/>
              <a:t>.</a:t>
            </a:r>
            <a:endParaRPr lang="es-ES" dirty="0" smtClean="0"/>
          </a:p>
          <a:p>
            <a:pPr lvl="1"/>
            <a:r>
              <a:rPr lang="es-MX" dirty="0" smtClean="0"/>
              <a:t>Solo se produce </a:t>
            </a:r>
            <a:r>
              <a:rPr lang="es-MX" dirty="0" smtClean="0">
                <a:solidFill>
                  <a:srgbClr val="0070C0"/>
                </a:solidFill>
              </a:rPr>
              <a:t>cuando y cuanto es necesario</a:t>
            </a:r>
            <a:r>
              <a:rPr lang="es-MX" dirty="0" smtClean="0"/>
              <a:t>.</a:t>
            </a:r>
            <a:endParaRPr lang="es-ES" dirty="0" smtClean="0"/>
          </a:p>
          <a:p>
            <a:pPr lvl="1"/>
            <a:r>
              <a:rPr lang="es-MX" dirty="0" smtClean="0"/>
              <a:t>Tras actuar se degrada</a:t>
            </a:r>
            <a:r>
              <a:rPr lang="es-MX" dirty="0" smtClean="0"/>
              <a:t>.</a:t>
            </a:r>
            <a:endParaRPr lang="es-ES" dirty="0" smtClean="0"/>
          </a:p>
          <a:p>
            <a:pPr lvl="0"/>
            <a:r>
              <a:rPr lang="es-MX" dirty="0" smtClean="0">
                <a:solidFill>
                  <a:srgbClr val="00B050"/>
                </a:solidFill>
              </a:rPr>
              <a:t>La actividad del enzima.</a:t>
            </a:r>
            <a:endParaRPr lang="es-ES" dirty="0" smtClean="0">
              <a:solidFill>
                <a:srgbClr val="00B050"/>
              </a:solidFill>
            </a:endParaRPr>
          </a:p>
          <a:p>
            <a:pPr lvl="1"/>
            <a:r>
              <a:rPr lang="es-MX" dirty="0" smtClean="0">
                <a:solidFill>
                  <a:srgbClr val="0070C0"/>
                </a:solidFill>
              </a:rPr>
              <a:t>Dos conformaciones una activa y otra inactiva</a:t>
            </a:r>
            <a:r>
              <a:rPr lang="es-MX" dirty="0" smtClean="0"/>
              <a:t>.</a:t>
            </a:r>
            <a:endParaRPr lang="es-ES" dirty="0" smtClean="0"/>
          </a:p>
          <a:p>
            <a:pPr lvl="1"/>
            <a:r>
              <a:rPr lang="es-MX" dirty="0" smtClean="0"/>
              <a:t>La </a:t>
            </a:r>
            <a:r>
              <a:rPr lang="es-MX" dirty="0" smtClean="0">
                <a:solidFill>
                  <a:schemeClr val="accent6">
                    <a:lumMod val="75000"/>
                  </a:schemeClr>
                </a:solidFill>
              </a:rPr>
              <a:t>unión de un ligando cambia de una a otra</a:t>
            </a:r>
            <a:r>
              <a:rPr lang="es-MX" dirty="0" smtClean="0"/>
              <a:t>.</a:t>
            </a:r>
            <a:endParaRPr lang="es-ES" dirty="0" smtClean="0"/>
          </a:p>
          <a:p>
            <a:pPr lvl="1"/>
            <a:r>
              <a:rPr lang="es-MX" dirty="0" smtClean="0"/>
              <a:t>Se dan así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dos tipos de </a:t>
            </a:r>
            <a:r>
              <a:rPr lang="es-MX" dirty="0" smtClean="0">
                <a:solidFill>
                  <a:schemeClr val="accent2">
                    <a:lumMod val="75000"/>
                  </a:schemeClr>
                </a:solidFill>
              </a:rPr>
              <a:t>regulación</a:t>
            </a:r>
            <a:endParaRPr lang="es-ES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2"/>
            <a:r>
              <a:rPr lang="es-MX" dirty="0" smtClean="0">
                <a:solidFill>
                  <a:srgbClr val="7030A0"/>
                </a:solidFill>
              </a:rPr>
              <a:t>Por modificación covalente. </a:t>
            </a:r>
            <a:endParaRPr lang="es-ES" dirty="0" smtClean="0">
              <a:solidFill>
                <a:srgbClr val="7030A0"/>
              </a:solidFill>
            </a:endParaRPr>
          </a:p>
          <a:p>
            <a:pPr lvl="3"/>
            <a:r>
              <a:rPr lang="es-MX" sz="2400" dirty="0" smtClean="0"/>
              <a:t>Un compuesto se une covalentemente, o se separa, para pasar de una forma a otra.</a:t>
            </a:r>
            <a:endParaRPr lang="es-ES" sz="2400" dirty="0" smtClean="0"/>
          </a:p>
          <a:p>
            <a:pPr lvl="3"/>
            <a:r>
              <a:rPr lang="es-MX" sz="2400" dirty="0" smtClean="0"/>
              <a:t>Es frecuente la </a:t>
            </a:r>
            <a:r>
              <a:rPr lang="es-MX" sz="2400" dirty="0" err="1" smtClean="0"/>
              <a:t>fosforilación-desfosforilación</a:t>
            </a:r>
            <a:r>
              <a:rPr lang="es-MX" sz="2400" dirty="0" smtClean="0"/>
              <a:t> en un residuo de </a:t>
            </a:r>
            <a:r>
              <a:rPr lang="es-MX" sz="2400" dirty="0" err="1" smtClean="0"/>
              <a:t>serina</a:t>
            </a:r>
            <a:r>
              <a:rPr lang="es-MX" sz="2400" dirty="0" smtClean="0"/>
              <a:t>.</a:t>
            </a:r>
            <a:endParaRPr lang="es-ES" sz="2400" dirty="0" smtClean="0"/>
          </a:p>
          <a:p>
            <a:pPr lvl="3"/>
            <a:r>
              <a:rPr lang="es-MX" sz="2400" dirty="0" smtClean="0"/>
              <a:t>La unión de fosfato está catalizada por una quinasa y la separación por una fosfatasa.</a:t>
            </a:r>
            <a:endParaRPr lang="es-ES" sz="2400" dirty="0" smtClean="0"/>
          </a:p>
          <a:p>
            <a:pPr>
              <a:buNone/>
            </a:pPr>
            <a:r>
              <a:rPr lang="es-MX" sz="2400" dirty="0" smtClean="0"/>
              <a:t> </a:t>
            </a:r>
            <a:endParaRPr lang="es-ES" sz="2400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8252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357166"/>
            <a:ext cx="8329642" cy="6357982"/>
          </a:xfrm>
        </p:spPr>
        <p:txBody>
          <a:bodyPr>
            <a:normAutofit/>
          </a:bodyPr>
          <a:lstStyle/>
          <a:p>
            <a:pPr lvl="2"/>
            <a:r>
              <a:rPr lang="es-MX" sz="2200" dirty="0" smtClean="0">
                <a:solidFill>
                  <a:srgbClr val="7030A0"/>
                </a:solidFill>
              </a:rPr>
              <a:t>Por </a:t>
            </a:r>
            <a:r>
              <a:rPr lang="es-MX" sz="2200" dirty="0" err="1" smtClean="0">
                <a:solidFill>
                  <a:srgbClr val="7030A0"/>
                </a:solidFill>
              </a:rPr>
              <a:t>alosterismo</a:t>
            </a:r>
            <a:r>
              <a:rPr lang="es-MX" sz="2200" dirty="0" smtClean="0">
                <a:solidFill>
                  <a:srgbClr val="7030A0"/>
                </a:solidFill>
              </a:rPr>
              <a:t>.</a:t>
            </a:r>
            <a:endParaRPr lang="es-ES" sz="2200" dirty="0" smtClean="0">
              <a:solidFill>
                <a:srgbClr val="7030A0"/>
              </a:solidFill>
            </a:endParaRPr>
          </a:p>
          <a:p>
            <a:pPr lvl="3"/>
            <a:r>
              <a:rPr lang="es-MX" sz="2200" dirty="0" smtClean="0">
                <a:solidFill>
                  <a:srgbClr val="0070C0"/>
                </a:solidFill>
              </a:rPr>
              <a:t>Unión no covalente </a:t>
            </a:r>
            <a:r>
              <a:rPr lang="es-MX" sz="2200" dirty="0" smtClean="0"/>
              <a:t>con una molécula llamada </a:t>
            </a:r>
            <a:r>
              <a:rPr lang="es-MX" sz="2200" dirty="0" smtClean="0">
                <a:solidFill>
                  <a:schemeClr val="accent6">
                    <a:lumMod val="75000"/>
                  </a:schemeClr>
                </a:solidFill>
              </a:rPr>
              <a:t>modulador o efector </a:t>
            </a:r>
            <a:r>
              <a:rPr lang="es-MX" sz="2200" dirty="0" err="1" smtClean="0">
                <a:solidFill>
                  <a:schemeClr val="accent6">
                    <a:lumMod val="75000"/>
                  </a:schemeClr>
                </a:solidFill>
              </a:rPr>
              <a:t>alostérico</a:t>
            </a:r>
            <a:r>
              <a:rPr lang="es-MX" sz="22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s-ES" sz="22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3"/>
            <a:r>
              <a:rPr lang="es-MX" sz="2200" dirty="0" smtClean="0"/>
              <a:t>Algunos enzimas presentan más de uno.</a:t>
            </a:r>
            <a:endParaRPr lang="es-ES" sz="2200" dirty="0" smtClean="0"/>
          </a:p>
          <a:p>
            <a:pPr lvl="3"/>
            <a:r>
              <a:rPr lang="es-MX" sz="2200" dirty="0" smtClean="0"/>
              <a:t>Cada modulador tiene su sitio específico de unión.</a:t>
            </a:r>
            <a:endParaRPr lang="es-ES" sz="2200" dirty="0" smtClean="0"/>
          </a:p>
          <a:p>
            <a:pPr lvl="3"/>
            <a:r>
              <a:rPr lang="es-MX" sz="2200" dirty="0" smtClean="0"/>
              <a:t>Los moduladores </a:t>
            </a:r>
            <a:r>
              <a:rPr lang="es-MX" sz="2200" dirty="0" smtClean="0">
                <a:solidFill>
                  <a:srgbClr val="FF0000"/>
                </a:solidFill>
              </a:rPr>
              <a:t>pueden ser</a:t>
            </a:r>
            <a:r>
              <a:rPr lang="es-MX" sz="2200" dirty="0" smtClean="0"/>
              <a:t>:</a:t>
            </a:r>
            <a:endParaRPr lang="es-ES" sz="2200" dirty="0" smtClean="0"/>
          </a:p>
          <a:p>
            <a:pPr lvl="4"/>
            <a:r>
              <a:rPr lang="es-MX" sz="2200" dirty="0" smtClean="0">
                <a:solidFill>
                  <a:schemeClr val="accent2">
                    <a:lumMod val="75000"/>
                  </a:schemeClr>
                </a:solidFill>
              </a:rPr>
              <a:t>Positivos o activadores.</a:t>
            </a:r>
            <a:endParaRPr lang="es-ES" sz="2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5"/>
            <a:r>
              <a:rPr lang="es-MX" sz="2200" dirty="0" smtClean="0"/>
              <a:t>La unión produce </a:t>
            </a:r>
            <a:r>
              <a:rPr lang="es-MX" sz="2200" dirty="0" smtClean="0">
                <a:solidFill>
                  <a:srgbClr val="7030A0"/>
                </a:solidFill>
              </a:rPr>
              <a:t>mayor velocidad</a:t>
            </a:r>
            <a:r>
              <a:rPr lang="es-MX" sz="2200" dirty="0" smtClean="0"/>
              <a:t>.</a:t>
            </a:r>
            <a:endParaRPr lang="es-ES" sz="2200" dirty="0" smtClean="0"/>
          </a:p>
          <a:p>
            <a:pPr lvl="5"/>
            <a:r>
              <a:rPr lang="es-MX" sz="2200" dirty="0" smtClean="0"/>
              <a:t>Frecuentemente </a:t>
            </a:r>
            <a:r>
              <a:rPr lang="es-MX" sz="2200" dirty="0" smtClean="0">
                <a:solidFill>
                  <a:srgbClr val="00B050"/>
                </a:solidFill>
              </a:rPr>
              <a:t>es el propio sustrato</a:t>
            </a:r>
            <a:r>
              <a:rPr lang="es-MX" sz="2200" dirty="0" smtClean="0"/>
              <a:t>.</a:t>
            </a:r>
            <a:endParaRPr lang="es-ES" sz="2200" dirty="0" smtClean="0"/>
          </a:p>
          <a:p>
            <a:pPr lvl="5"/>
            <a:r>
              <a:rPr lang="es-MX" sz="2200" dirty="0" smtClean="0">
                <a:solidFill>
                  <a:srgbClr val="0070C0"/>
                </a:solidFill>
              </a:rPr>
              <a:t>Evita la acumulación excesiva </a:t>
            </a:r>
            <a:endParaRPr lang="es-ES" sz="2200" dirty="0" smtClean="0">
              <a:solidFill>
                <a:srgbClr val="0070C0"/>
              </a:solidFill>
            </a:endParaRPr>
          </a:p>
          <a:p>
            <a:pPr lvl="4"/>
            <a:r>
              <a:rPr lang="es-MX" sz="2200" dirty="0" smtClean="0">
                <a:solidFill>
                  <a:schemeClr val="accent2">
                    <a:lumMod val="75000"/>
                  </a:schemeClr>
                </a:solidFill>
              </a:rPr>
              <a:t>Negativos o inhibidores.</a:t>
            </a:r>
            <a:endParaRPr lang="es-ES" sz="2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5"/>
            <a:r>
              <a:rPr lang="es-MX" sz="2200" dirty="0" smtClean="0"/>
              <a:t>La unión </a:t>
            </a:r>
            <a:r>
              <a:rPr lang="es-MX" sz="2200" dirty="0" smtClean="0">
                <a:solidFill>
                  <a:srgbClr val="7030A0"/>
                </a:solidFill>
              </a:rPr>
              <a:t>cambia a la forma inactiva</a:t>
            </a:r>
            <a:r>
              <a:rPr lang="es-MX" sz="2200" dirty="0" smtClean="0"/>
              <a:t>. </a:t>
            </a:r>
            <a:endParaRPr lang="es-ES" sz="2200" dirty="0" smtClean="0"/>
          </a:p>
          <a:p>
            <a:pPr lvl="5"/>
            <a:r>
              <a:rPr lang="es-MX" sz="2200" dirty="0" smtClean="0"/>
              <a:t>Suelen ser los </a:t>
            </a:r>
            <a:r>
              <a:rPr lang="es-MX" sz="2200" dirty="0" smtClean="0">
                <a:solidFill>
                  <a:srgbClr val="00B050"/>
                </a:solidFill>
              </a:rPr>
              <a:t>productos finales</a:t>
            </a:r>
            <a:r>
              <a:rPr lang="es-MX" sz="2200" dirty="0" smtClean="0"/>
              <a:t>.</a:t>
            </a:r>
            <a:endParaRPr lang="es-ES" sz="2200" dirty="0" smtClean="0"/>
          </a:p>
          <a:p>
            <a:pPr lvl="5"/>
            <a:r>
              <a:rPr lang="es-MX" sz="2200" dirty="0" smtClean="0"/>
              <a:t>Regulación por </a:t>
            </a:r>
            <a:r>
              <a:rPr lang="es-MX" sz="2200" dirty="0" smtClean="0">
                <a:solidFill>
                  <a:srgbClr val="0070C0"/>
                </a:solidFill>
              </a:rPr>
              <a:t>retroalimentación o </a:t>
            </a:r>
            <a:r>
              <a:rPr lang="es-MX" sz="2200" dirty="0" err="1" smtClean="0">
                <a:solidFill>
                  <a:srgbClr val="0070C0"/>
                </a:solidFill>
              </a:rPr>
              <a:t>feed</a:t>
            </a:r>
            <a:r>
              <a:rPr lang="es-MX" sz="2200" dirty="0" smtClean="0">
                <a:solidFill>
                  <a:srgbClr val="0070C0"/>
                </a:solidFill>
              </a:rPr>
              <a:t>-back</a:t>
            </a:r>
            <a:r>
              <a:rPr lang="es-MX" sz="2200" dirty="0" smtClean="0"/>
              <a:t>.</a:t>
            </a:r>
            <a:endParaRPr lang="es-ES" sz="2200" dirty="0" smtClean="0"/>
          </a:p>
          <a:p>
            <a:endParaRPr lang="es-ES" sz="22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l_fi" descr="http://www.google.es/url?source=imglanding&amp;ct=img&amp;q=http://www.metabolismo.biz/web/wp-content/uploads/Fig-6-Feed-back.gif&amp;sa=X&amp;ei=4pwDUZP-O_G10QWO4oHwAw&amp;ved=0CAwQ8wc4FA&amp;usg=AFQjCNGKYC3PCrhXvK8AdrpMSmBo2MrHEQ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807249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l_fi" descr="http://www.google.es/url?source=imglanding&amp;ct=img&amp;q=http://www.bionova.org.es/biocast/documentos/figura/figtem14/figura1410.jpg&amp;sa=X&amp;ei=-ZsDUdHvH6HL0QX454CgBw&amp;ved=0CAsQ8wc&amp;usg=AFQjCNHbMSbGMOtbfcMmWSXT-y9ELVaEi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850112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868346"/>
          </a:xfrm>
        </p:spPr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Las vitaminas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142984"/>
            <a:ext cx="8258204" cy="5429288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s-MX" dirty="0" smtClean="0"/>
              <a:t>Son sustancias </a:t>
            </a:r>
            <a:r>
              <a:rPr lang="es-ES_tradnl" dirty="0" smtClean="0"/>
              <a:t>orgánicas, de </a:t>
            </a:r>
            <a:r>
              <a:rPr lang="es-ES_tradnl" dirty="0" smtClean="0">
                <a:solidFill>
                  <a:srgbClr val="7030A0"/>
                </a:solidFill>
              </a:rPr>
              <a:t>composición variada</a:t>
            </a:r>
            <a:r>
              <a:rPr lang="es-ES_tradnl" dirty="0" smtClean="0"/>
              <a:t>, que los seres vivos necesitan en </a:t>
            </a:r>
            <a:r>
              <a:rPr lang="es-ES_tradnl" dirty="0" smtClean="0">
                <a:solidFill>
                  <a:schemeClr val="accent6">
                    <a:lumMod val="75000"/>
                  </a:schemeClr>
                </a:solidFill>
              </a:rPr>
              <a:t>cantidades mínimas </a:t>
            </a:r>
            <a:r>
              <a:rPr lang="es-ES_tradnl" dirty="0" smtClean="0"/>
              <a:t>para su funcionamiento., de ahí que se consideren </a:t>
            </a:r>
            <a:r>
              <a:rPr lang="es-ES_tradnl" dirty="0" smtClean="0">
                <a:solidFill>
                  <a:srgbClr val="00B050"/>
                </a:solidFill>
              </a:rPr>
              <a:t>micronutrientes</a:t>
            </a:r>
            <a:r>
              <a:rPr lang="es-ES_tradnl" dirty="0" smtClean="0"/>
              <a:t>. </a:t>
            </a:r>
            <a:endParaRPr lang="es-ES" dirty="0" smtClean="0"/>
          </a:p>
          <a:p>
            <a:pPr lvl="0"/>
            <a:r>
              <a:rPr lang="es-ES_tradnl" dirty="0" smtClean="0"/>
              <a:t>Las primeras en descubrirse (</a:t>
            </a:r>
            <a:r>
              <a:rPr lang="es-ES_tradnl" dirty="0" err="1" smtClean="0"/>
              <a:t>tiamina</a:t>
            </a:r>
            <a:r>
              <a:rPr lang="es-ES_tradnl" dirty="0" smtClean="0"/>
              <a:t>, ) llevaban aminas de ahí su nombre “</a:t>
            </a:r>
            <a:r>
              <a:rPr lang="es-ES_tradnl" dirty="0" smtClean="0">
                <a:solidFill>
                  <a:srgbClr val="FF0000"/>
                </a:solidFill>
              </a:rPr>
              <a:t>amina fundamental para la vida</a:t>
            </a:r>
            <a:r>
              <a:rPr lang="es-ES_tradnl" dirty="0" smtClean="0"/>
              <a:t>”.</a:t>
            </a:r>
            <a:endParaRPr lang="es-ES" dirty="0" smtClean="0"/>
          </a:p>
          <a:p>
            <a:pPr lvl="0"/>
            <a:r>
              <a:rPr lang="es-ES_tradnl" dirty="0" smtClean="0"/>
              <a:t>Son </a:t>
            </a:r>
            <a:r>
              <a:rPr lang="es-ES_tradnl" dirty="0" smtClean="0">
                <a:solidFill>
                  <a:srgbClr val="0070C0"/>
                </a:solidFill>
              </a:rPr>
              <a:t>compuestos esenciales </a:t>
            </a:r>
            <a:r>
              <a:rPr lang="es-ES_tradnl" dirty="0" smtClean="0"/>
              <a:t>que no pueden ser sintetizados por la mayoría de los animales por ello </a:t>
            </a:r>
            <a:r>
              <a:rPr lang="es-ES_tradnl" dirty="0" smtClean="0">
                <a:solidFill>
                  <a:srgbClr val="7030A0"/>
                </a:solidFill>
              </a:rPr>
              <a:t>han de incluirse en la dieta. </a:t>
            </a:r>
            <a:endParaRPr lang="es-ES" dirty="0" smtClean="0">
              <a:solidFill>
                <a:srgbClr val="7030A0"/>
              </a:solidFill>
            </a:endParaRPr>
          </a:p>
          <a:p>
            <a:pPr lvl="0"/>
            <a:r>
              <a:rPr lang="es-ES_tradnl" dirty="0" smtClean="0"/>
              <a:t>Aunque no proporcionan energía ni constituyen elementos estructurales, son </a:t>
            </a:r>
            <a:r>
              <a:rPr lang="es-ES_tradnl" dirty="0" smtClean="0">
                <a:solidFill>
                  <a:schemeClr val="accent6">
                    <a:lumMod val="75000"/>
                  </a:schemeClr>
                </a:solidFill>
              </a:rPr>
              <a:t>imprescindibles por desempeñar un papel regulador.</a:t>
            </a:r>
            <a:endParaRPr lang="es-E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es-ES_tradnl" dirty="0" smtClean="0"/>
              <a:t>La mayor parte de ellas </a:t>
            </a:r>
            <a:r>
              <a:rPr lang="es-ES_tradnl" dirty="0" smtClean="0">
                <a:solidFill>
                  <a:srgbClr val="00B050"/>
                </a:solidFill>
              </a:rPr>
              <a:t>actúan como coenzimas </a:t>
            </a:r>
            <a:r>
              <a:rPr lang="es-ES_tradnl" dirty="0" smtClean="0"/>
              <a:t>en reacciones metabólicas fundamentales para la vida. </a:t>
            </a:r>
            <a:endParaRPr lang="es-ES" dirty="0" smtClean="0"/>
          </a:p>
          <a:p>
            <a:pPr lvl="0"/>
            <a:r>
              <a:rPr lang="es-ES_tradnl" dirty="0" smtClean="0"/>
              <a:t>Su </a:t>
            </a:r>
            <a:r>
              <a:rPr lang="es-ES_tradnl" dirty="0" smtClean="0">
                <a:solidFill>
                  <a:srgbClr val="0070C0"/>
                </a:solidFill>
              </a:rPr>
              <a:t>carencia extrema produce avitaminosis </a:t>
            </a:r>
            <a:r>
              <a:rPr lang="es-ES_tradnl" dirty="0" smtClean="0"/>
              <a:t>y genera enfermedades muy graves que </a:t>
            </a:r>
            <a:r>
              <a:rPr lang="es-ES_tradnl" dirty="0" smtClean="0">
                <a:solidFill>
                  <a:srgbClr val="7030A0"/>
                </a:solidFill>
              </a:rPr>
              <a:t>pueden provocar la muerte</a:t>
            </a:r>
            <a:r>
              <a:rPr lang="es-ES_tradnl" dirty="0" smtClean="0"/>
              <a:t>.</a:t>
            </a:r>
            <a:endParaRPr lang="es-E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428604"/>
            <a:ext cx="8258204" cy="6215106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s-ES_tradnl" dirty="0" smtClean="0"/>
              <a:t>Si sólo se produce un </a:t>
            </a:r>
            <a:r>
              <a:rPr lang="es-ES_tradnl" dirty="0" smtClean="0">
                <a:solidFill>
                  <a:srgbClr val="0070C0"/>
                </a:solidFill>
              </a:rPr>
              <a:t>aporte inferior </a:t>
            </a:r>
            <a:r>
              <a:rPr lang="es-ES_tradnl" dirty="0" smtClean="0"/>
              <a:t>al necesario se padece </a:t>
            </a:r>
            <a:r>
              <a:rPr lang="es-ES_tradnl" dirty="0" smtClean="0">
                <a:solidFill>
                  <a:srgbClr val="0070C0"/>
                </a:solidFill>
              </a:rPr>
              <a:t>hipovitaminosis </a:t>
            </a:r>
            <a:r>
              <a:rPr lang="es-ES_tradnl" dirty="0" smtClean="0"/>
              <a:t>y </a:t>
            </a:r>
            <a:r>
              <a:rPr lang="es-ES_tradnl" dirty="0" smtClean="0">
                <a:solidFill>
                  <a:srgbClr val="7030A0"/>
                </a:solidFill>
              </a:rPr>
              <a:t>la salud se altera aunque ésta se recupera al aumentar la dosis.</a:t>
            </a:r>
            <a:endParaRPr lang="es-ES" dirty="0" smtClean="0">
              <a:solidFill>
                <a:srgbClr val="7030A0"/>
              </a:solidFill>
            </a:endParaRPr>
          </a:p>
          <a:p>
            <a:pPr lvl="0"/>
            <a:r>
              <a:rPr lang="es-ES_tradnl" dirty="0" smtClean="0"/>
              <a:t>La </a:t>
            </a:r>
            <a:r>
              <a:rPr lang="es-ES_tradnl" dirty="0" smtClean="0">
                <a:solidFill>
                  <a:srgbClr val="0070C0"/>
                </a:solidFill>
              </a:rPr>
              <a:t>hipervitaminosis </a:t>
            </a:r>
            <a:r>
              <a:rPr lang="es-ES_tradnl" dirty="0" smtClean="0"/>
              <a:t>aparece por un consumo excesivo de algunas vitaminas que </a:t>
            </a:r>
            <a:r>
              <a:rPr lang="es-ES_tradnl" dirty="0" smtClean="0">
                <a:solidFill>
                  <a:srgbClr val="7030A0"/>
                </a:solidFill>
              </a:rPr>
              <a:t>se acumulan en el organismo y produce efectos nocivos</a:t>
            </a:r>
            <a:r>
              <a:rPr lang="es-ES_tradnl" dirty="0" smtClean="0"/>
              <a:t>.</a:t>
            </a:r>
            <a:endParaRPr lang="es-ES" dirty="0" smtClean="0"/>
          </a:p>
          <a:p>
            <a:pPr lvl="0"/>
            <a:r>
              <a:rPr lang="es-ES_tradnl" dirty="0" smtClean="0"/>
              <a:t>Actualmente se ha descrito un </a:t>
            </a:r>
            <a:r>
              <a:rPr lang="es-ES_tradnl" dirty="0" smtClean="0">
                <a:solidFill>
                  <a:schemeClr val="accent6">
                    <a:lumMod val="75000"/>
                  </a:schemeClr>
                </a:solidFill>
              </a:rPr>
              <a:t>síndrome </a:t>
            </a:r>
            <a:r>
              <a:rPr lang="es-ES_tradnl" dirty="0" err="1" smtClean="0">
                <a:solidFill>
                  <a:schemeClr val="accent6">
                    <a:lumMod val="75000"/>
                  </a:schemeClr>
                </a:solidFill>
              </a:rPr>
              <a:t>hipervitamínico</a:t>
            </a:r>
            <a:r>
              <a:rPr lang="es-ES_tradnl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  <a:r>
              <a:rPr lang="es-ES_tradnl" dirty="0" smtClean="0"/>
              <a:t> característico del </a:t>
            </a:r>
            <a:r>
              <a:rPr lang="es-ES_tradnl" dirty="0" smtClean="0">
                <a:solidFill>
                  <a:srgbClr val="FF0000"/>
                </a:solidFill>
              </a:rPr>
              <a:t>mundo desarrollado</a:t>
            </a:r>
            <a:r>
              <a:rPr lang="es-ES_tradnl" dirty="0" smtClean="0"/>
              <a:t>, que aparece por la </a:t>
            </a:r>
            <a:r>
              <a:rPr lang="es-ES_tradnl" dirty="0" smtClean="0">
                <a:solidFill>
                  <a:srgbClr val="00B050"/>
                </a:solidFill>
              </a:rPr>
              <a:t>ingesta de alimentos enriquecidos artificialmente en vitaminas y de dietas específicas con complementos</a:t>
            </a:r>
            <a:r>
              <a:rPr lang="es-ES_tradnl" dirty="0" smtClean="0"/>
              <a:t> (adicción a los gimnasios, </a:t>
            </a:r>
            <a:r>
              <a:rPr lang="es-ES_tradnl" dirty="0" err="1" smtClean="0"/>
              <a:t>vigorexia</a:t>
            </a:r>
            <a:r>
              <a:rPr lang="es-ES_tradnl" dirty="0" smtClean="0"/>
              <a:t>, etc.). </a:t>
            </a:r>
            <a:endParaRPr lang="es-ES" dirty="0" smtClean="0"/>
          </a:p>
          <a:p>
            <a:pPr lvl="0"/>
            <a:r>
              <a:rPr lang="es-ES_tradnl" dirty="0" smtClean="0">
                <a:solidFill>
                  <a:schemeClr val="accent6">
                    <a:lumMod val="75000"/>
                  </a:schemeClr>
                </a:solidFill>
              </a:rPr>
              <a:t>No se debe </a:t>
            </a:r>
            <a:r>
              <a:rPr lang="es-ES_tradnl" dirty="0" smtClean="0">
                <a:solidFill>
                  <a:schemeClr val="accent6">
                    <a:lumMod val="75000"/>
                  </a:schemeClr>
                </a:solidFill>
              </a:rPr>
              <a:t>a una vitamina </a:t>
            </a:r>
            <a:r>
              <a:rPr lang="es-ES_tradnl" dirty="0" smtClean="0">
                <a:solidFill>
                  <a:schemeClr val="accent6">
                    <a:lumMod val="75000"/>
                  </a:schemeClr>
                </a:solidFill>
              </a:rPr>
              <a:t>en concreto sino a muchas </a:t>
            </a:r>
            <a:r>
              <a:rPr lang="es-ES_tradnl" dirty="0" smtClean="0"/>
              <a:t>y sus síntomas más evidentes son insomnio y fuerte agitación nerviosa.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45719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214290"/>
            <a:ext cx="8329642" cy="650085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s-ES_tradnl" sz="2600" dirty="0" smtClean="0"/>
              <a:t>En función de su comportamiento en disolución </a:t>
            </a:r>
            <a:r>
              <a:rPr lang="es-ES_tradnl" sz="2600" dirty="0" smtClean="0">
                <a:solidFill>
                  <a:srgbClr val="FF0000"/>
                </a:solidFill>
              </a:rPr>
              <a:t>se clasifican en </a:t>
            </a:r>
            <a:r>
              <a:rPr lang="es-ES_tradnl" sz="2600" dirty="0" smtClean="0"/>
              <a:t>hidrosolubles y liposolubles.</a:t>
            </a:r>
            <a:endParaRPr lang="es-ES" sz="2600" dirty="0" smtClean="0"/>
          </a:p>
          <a:p>
            <a:pPr lvl="1"/>
            <a:r>
              <a:rPr lang="es-ES_tradnl" sz="2600" dirty="0" smtClean="0">
                <a:solidFill>
                  <a:srgbClr val="7030A0"/>
                </a:solidFill>
              </a:rPr>
              <a:t>Hidrosolubles.</a:t>
            </a:r>
            <a:endParaRPr lang="es-ES" sz="2600" dirty="0" smtClean="0">
              <a:solidFill>
                <a:srgbClr val="7030A0"/>
              </a:solidFill>
            </a:endParaRPr>
          </a:p>
          <a:p>
            <a:pPr lvl="2"/>
            <a:r>
              <a:rPr lang="es-ES_tradnl" sz="2600" dirty="0" smtClean="0"/>
              <a:t>Son </a:t>
            </a:r>
            <a:r>
              <a:rPr lang="es-ES_tradnl" sz="2600" dirty="0" smtClean="0">
                <a:solidFill>
                  <a:srgbClr val="0070C0"/>
                </a:solidFill>
              </a:rPr>
              <a:t>polares y solubles </a:t>
            </a:r>
            <a:r>
              <a:rPr lang="es-ES_tradnl" sz="2600" dirty="0" smtClean="0"/>
              <a:t>en agua.</a:t>
            </a:r>
            <a:endParaRPr lang="es-ES" sz="2600" dirty="0" smtClean="0"/>
          </a:p>
          <a:p>
            <a:pPr lvl="2"/>
            <a:r>
              <a:rPr lang="es-ES_tradnl" sz="2600" dirty="0" smtClean="0"/>
              <a:t>Son </a:t>
            </a:r>
            <a:r>
              <a:rPr lang="es-ES_tradnl" sz="2600" dirty="0" smtClean="0">
                <a:solidFill>
                  <a:srgbClr val="00B050"/>
                </a:solidFill>
              </a:rPr>
              <a:t>excretadas o destruidas en el metabolismo</a:t>
            </a:r>
            <a:r>
              <a:rPr lang="es-ES_tradnl" sz="2600" dirty="0" smtClean="0"/>
              <a:t>.</a:t>
            </a:r>
            <a:endParaRPr lang="es-ES" sz="2600" dirty="0" smtClean="0"/>
          </a:p>
          <a:p>
            <a:pPr lvl="2"/>
            <a:r>
              <a:rPr lang="es-ES_tradnl" sz="2600" dirty="0" smtClean="0"/>
              <a:t>Deben obtenerse </a:t>
            </a:r>
            <a:r>
              <a:rPr lang="es-ES_tradnl" sz="2600" dirty="0" smtClean="0">
                <a:solidFill>
                  <a:schemeClr val="accent6">
                    <a:lumMod val="75000"/>
                  </a:schemeClr>
                </a:solidFill>
              </a:rPr>
              <a:t>a partir de los alimentos</a:t>
            </a:r>
            <a:r>
              <a:rPr lang="es-ES_tradnl" sz="2600" dirty="0" smtClean="0"/>
              <a:t>.</a:t>
            </a:r>
            <a:endParaRPr lang="es-ES" sz="2600" dirty="0" smtClean="0"/>
          </a:p>
          <a:p>
            <a:pPr lvl="2"/>
            <a:r>
              <a:rPr lang="es-ES_tradnl" sz="2600" dirty="0" smtClean="0"/>
              <a:t>Se </a:t>
            </a:r>
            <a:r>
              <a:rPr lang="es-ES_tradnl" sz="2600" dirty="0" smtClean="0"/>
              <a:t>incluyen </a:t>
            </a:r>
            <a:r>
              <a:rPr lang="es-ES_tradnl" sz="2600" dirty="0" smtClean="0">
                <a:solidFill>
                  <a:schemeClr val="accent2">
                    <a:lumMod val="75000"/>
                  </a:schemeClr>
                </a:solidFill>
              </a:rPr>
              <a:t>la </a:t>
            </a:r>
            <a:r>
              <a:rPr lang="es-ES_tradnl" sz="2600" dirty="0" err="1" smtClean="0">
                <a:solidFill>
                  <a:schemeClr val="accent2">
                    <a:lumMod val="75000"/>
                  </a:schemeClr>
                </a:solidFill>
              </a:rPr>
              <a:t>tiamina</a:t>
            </a:r>
            <a:r>
              <a:rPr lang="es-ES_tradnl" sz="2600" dirty="0" smtClean="0">
                <a:solidFill>
                  <a:schemeClr val="accent2">
                    <a:lumMod val="75000"/>
                  </a:schemeClr>
                </a:solidFill>
              </a:rPr>
              <a:t> o B</a:t>
            </a:r>
            <a:r>
              <a:rPr lang="es-ES_tradnl" sz="2600" baseline="-25000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r>
              <a:rPr lang="es-ES_tradnl" sz="2600" dirty="0" smtClean="0">
                <a:solidFill>
                  <a:schemeClr val="accent2">
                    <a:lumMod val="75000"/>
                  </a:schemeClr>
                </a:solidFill>
              </a:rPr>
              <a:t>, la </a:t>
            </a:r>
            <a:r>
              <a:rPr lang="es-ES_tradnl" sz="2600" dirty="0" err="1" smtClean="0">
                <a:solidFill>
                  <a:schemeClr val="accent2">
                    <a:lumMod val="75000"/>
                  </a:schemeClr>
                </a:solidFill>
              </a:rPr>
              <a:t>riboflavina</a:t>
            </a:r>
            <a:r>
              <a:rPr lang="es-ES_tradnl" sz="2600" dirty="0" smtClean="0">
                <a:solidFill>
                  <a:schemeClr val="accent2">
                    <a:lumMod val="75000"/>
                  </a:schemeClr>
                </a:solidFill>
              </a:rPr>
              <a:t> o B</a:t>
            </a:r>
            <a:r>
              <a:rPr lang="es-ES_tradnl" sz="2600" baseline="-25000" dirty="0" smtClean="0">
                <a:solidFill>
                  <a:schemeClr val="accent2">
                    <a:lumMod val="75000"/>
                  </a:schemeClr>
                </a:solidFill>
              </a:rPr>
              <a:t>2</a:t>
            </a:r>
            <a:r>
              <a:rPr lang="es-ES_tradnl" sz="2600" dirty="0" smtClean="0">
                <a:solidFill>
                  <a:schemeClr val="accent2">
                    <a:lumMod val="75000"/>
                  </a:schemeClr>
                </a:solidFill>
              </a:rPr>
              <a:t>, el ácido nicotínico o B</a:t>
            </a:r>
            <a:r>
              <a:rPr lang="es-ES_tradnl" sz="2600" baseline="-25000" dirty="0" smtClean="0">
                <a:solidFill>
                  <a:schemeClr val="accent2">
                    <a:lumMod val="75000"/>
                  </a:schemeClr>
                </a:solidFill>
              </a:rPr>
              <a:t>3</a:t>
            </a:r>
            <a:r>
              <a:rPr lang="es-ES_tradnl" sz="2600" dirty="0" smtClean="0">
                <a:solidFill>
                  <a:schemeClr val="accent2">
                    <a:lumMod val="75000"/>
                  </a:schemeClr>
                </a:solidFill>
              </a:rPr>
              <a:t>, el ácido </a:t>
            </a:r>
            <a:r>
              <a:rPr lang="es-ES_tradnl" sz="2600" dirty="0" err="1" smtClean="0">
                <a:solidFill>
                  <a:schemeClr val="accent2">
                    <a:lumMod val="75000"/>
                  </a:schemeClr>
                </a:solidFill>
              </a:rPr>
              <a:t>pantoténico</a:t>
            </a:r>
            <a:r>
              <a:rPr lang="es-ES_tradnl" sz="2600" dirty="0" smtClean="0">
                <a:solidFill>
                  <a:schemeClr val="accent2">
                    <a:lumMod val="75000"/>
                  </a:schemeClr>
                </a:solidFill>
              </a:rPr>
              <a:t> o B</a:t>
            </a:r>
            <a:r>
              <a:rPr lang="es-ES_tradnl" sz="2600" baseline="-25000" dirty="0" smtClean="0">
                <a:solidFill>
                  <a:schemeClr val="accent2">
                    <a:lumMod val="75000"/>
                  </a:schemeClr>
                </a:solidFill>
              </a:rPr>
              <a:t>5</a:t>
            </a:r>
            <a:r>
              <a:rPr lang="es-ES_tradnl" sz="2600" dirty="0" smtClean="0">
                <a:solidFill>
                  <a:schemeClr val="accent2">
                    <a:lumMod val="75000"/>
                  </a:schemeClr>
                </a:solidFill>
              </a:rPr>
              <a:t>, la </a:t>
            </a:r>
            <a:r>
              <a:rPr lang="es-ES_tradnl" sz="2600" dirty="0" err="1" smtClean="0">
                <a:solidFill>
                  <a:schemeClr val="accent2">
                    <a:lumMod val="75000"/>
                  </a:schemeClr>
                </a:solidFill>
              </a:rPr>
              <a:t>piridoxina</a:t>
            </a:r>
            <a:r>
              <a:rPr lang="es-ES_tradnl" sz="2600" dirty="0" smtClean="0">
                <a:solidFill>
                  <a:schemeClr val="accent2">
                    <a:lumMod val="75000"/>
                  </a:schemeClr>
                </a:solidFill>
              </a:rPr>
              <a:t> o B</a:t>
            </a:r>
            <a:r>
              <a:rPr lang="es-ES_tradnl" sz="2600" baseline="-25000" dirty="0" smtClean="0">
                <a:solidFill>
                  <a:schemeClr val="accent2">
                    <a:lumMod val="75000"/>
                  </a:schemeClr>
                </a:solidFill>
              </a:rPr>
              <a:t>6</a:t>
            </a:r>
            <a:r>
              <a:rPr lang="es-ES_tradnl" sz="2600" dirty="0" smtClean="0">
                <a:solidFill>
                  <a:schemeClr val="accent2">
                    <a:lumMod val="75000"/>
                  </a:schemeClr>
                </a:solidFill>
              </a:rPr>
              <a:t>, la </a:t>
            </a:r>
            <a:r>
              <a:rPr lang="es-ES_tradnl" sz="2600" dirty="0" err="1" smtClean="0">
                <a:solidFill>
                  <a:schemeClr val="accent2">
                    <a:lumMod val="75000"/>
                  </a:schemeClr>
                </a:solidFill>
              </a:rPr>
              <a:t>cianocovalamina</a:t>
            </a:r>
            <a:r>
              <a:rPr lang="es-ES_tradnl" sz="2600" dirty="0" smtClean="0">
                <a:solidFill>
                  <a:schemeClr val="accent2">
                    <a:lumMod val="75000"/>
                  </a:schemeClr>
                </a:solidFill>
              </a:rPr>
              <a:t> o B</a:t>
            </a:r>
            <a:r>
              <a:rPr lang="es-ES_tradnl" sz="2600" baseline="-25000" dirty="0" smtClean="0">
                <a:solidFill>
                  <a:schemeClr val="accent2">
                    <a:lumMod val="75000"/>
                  </a:schemeClr>
                </a:solidFill>
              </a:rPr>
              <a:t>12,  </a:t>
            </a:r>
            <a:r>
              <a:rPr lang="es-ES_tradnl" sz="2600" dirty="0" smtClean="0">
                <a:solidFill>
                  <a:schemeClr val="accent2">
                    <a:lumMod val="75000"/>
                  </a:schemeClr>
                </a:solidFill>
              </a:rPr>
              <a:t>la </a:t>
            </a:r>
            <a:r>
              <a:rPr lang="es-ES_tradnl" sz="2600" dirty="0" err="1" smtClean="0">
                <a:solidFill>
                  <a:schemeClr val="accent2">
                    <a:lumMod val="75000"/>
                  </a:schemeClr>
                </a:solidFill>
              </a:rPr>
              <a:t>biotina</a:t>
            </a:r>
            <a:r>
              <a:rPr lang="es-ES_tradnl" sz="2600" dirty="0" smtClean="0">
                <a:solidFill>
                  <a:schemeClr val="accent2">
                    <a:lumMod val="75000"/>
                  </a:schemeClr>
                </a:solidFill>
              </a:rPr>
              <a:t> o  B</a:t>
            </a:r>
            <a:r>
              <a:rPr lang="es-ES_tradnl" sz="2600" baseline="-25000" dirty="0" smtClean="0">
                <a:solidFill>
                  <a:schemeClr val="accent2">
                    <a:lumMod val="75000"/>
                  </a:schemeClr>
                </a:solidFill>
              </a:rPr>
              <a:t>8, </a:t>
            </a:r>
            <a:r>
              <a:rPr lang="es-ES_tradnl" sz="2600" dirty="0" smtClean="0">
                <a:solidFill>
                  <a:schemeClr val="accent2">
                    <a:lumMod val="75000"/>
                  </a:schemeClr>
                </a:solidFill>
              </a:rPr>
              <a:t>el ácido fólico o   B</a:t>
            </a:r>
            <a:r>
              <a:rPr lang="es-ES_tradnl" sz="2600" baseline="-25000" dirty="0" smtClean="0">
                <a:solidFill>
                  <a:schemeClr val="accent2">
                    <a:lumMod val="75000"/>
                  </a:schemeClr>
                </a:solidFill>
              </a:rPr>
              <a:t>9</a:t>
            </a:r>
            <a:r>
              <a:rPr lang="es-ES_tradnl" sz="2600" dirty="0" smtClean="0">
                <a:solidFill>
                  <a:schemeClr val="accent2">
                    <a:lumMod val="75000"/>
                  </a:schemeClr>
                </a:solidFill>
              </a:rPr>
              <a:t>  y el ácido ascórbico o vitamina C</a:t>
            </a:r>
            <a:r>
              <a:rPr lang="es-ES_tradnl" sz="2600" dirty="0" smtClean="0"/>
              <a:t>.</a:t>
            </a:r>
            <a:endParaRPr lang="es-ES" sz="2600" dirty="0" smtClean="0"/>
          </a:p>
          <a:p>
            <a:pPr lvl="1"/>
            <a:r>
              <a:rPr lang="es-ES_tradnl" sz="2600" dirty="0" smtClean="0">
                <a:solidFill>
                  <a:srgbClr val="7030A0"/>
                </a:solidFill>
              </a:rPr>
              <a:t>Liposolubles.</a:t>
            </a:r>
            <a:endParaRPr lang="es-ES" sz="2600" dirty="0" smtClean="0">
              <a:solidFill>
                <a:srgbClr val="7030A0"/>
              </a:solidFill>
            </a:endParaRPr>
          </a:p>
          <a:p>
            <a:pPr lvl="2"/>
            <a:r>
              <a:rPr lang="es-ES_tradnl" sz="2600" dirty="0" smtClean="0"/>
              <a:t>Son </a:t>
            </a:r>
            <a:r>
              <a:rPr lang="es-ES_tradnl" sz="2600" dirty="0" err="1" smtClean="0">
                <a:solidFill>
                  <a:srgbClr val="0070C0"/>
                </a:solidFill>
              </a:rPr>
              <a:t>apolares</a:t>
            </a:r>
            <a:r>
              <a:rPr lang="es-ES_tradnl" sz="2600" dirty="0" smtClean="0">
                <a:solidFill>
                  <a:srgbClr val="0070C0"/>
                </a:solidFill>
              </a:rPr>
              <a:t> e insolubles </a:t>
            </a:r>
            <a:r>
              <a:rPr lang="es-ES_tradnl" sz="2600" dirty="0" smtClean="0"/>
              <a:t>en agua.</a:t>
            </a:r>
            <a:endParaRPr lang="es-ES" sz="2600" dirty="0" smtClean="0"/>
          </a:p>
          <a:p>
            <a:pPr lvl="2"/>
            <a:r>
              <a:rPr lang="es-ES_tradnl" sz="2600" dirty="0" smtClean="0"/>
              <a:t>Son </a:t>
            </a:r>
            <a:r>
              <a:rPr lang="es-ES_tradnl" sz="2600" dirty="0" smtClean="0">
                <a:solidFill>
                  <a:srgbClr val="00B050"/>
                </a:solidFill>
              </a:rPr>
              <a:t>de difícil eliminación</a:t>
            </a:r>
            <a:r>
              <a:rPr lang="es-ES_tradnl" sz="2600" dirty="0" smtClean="0"/>
              <a:t>.</a:t>
            </a:r>
            <a:endParaRPr lang="es-ES" sz="2600" dirty="0" smtClean="0"/>
          </a:p>
          <a:p>
            <a:pPr lvl="2"/>
            <a:r>
              <a:rPr lang="es-ES_tradnl" sz="2600" dirty="0" smtClean="0"/>
              <a:t>Derivadas del </a:t>
            </a:r>
            <a:r>
              <a:rPr lang="es-ES_tradnl" sz="2600" dirty="0" err="1" smtClean="0"/>
              <a:t>isopreno</a:t>
            </a:r>
            <a:r>
              <a:rPr lang="es-ES_tradnl" sz="2600" dirty="0" smtClean="0"/>
              <a:t>.</a:t>
            </a:r>
            <a:endParaRPr lang="es-ES" sz="2600" dirty="0" smtClean="0"/>
          </a:p>
          <a:p>
            <a:pPr lvl="2"/>
            <a:r>
              <a:rPr lang="es-ES_tradnl" sz="2600" dirty="0" smtClean="0"/>
              <a:t>Suelen </a:t>
            </a:r>
            <a:r>
              <a:rPr lang="es-ES_tradnl" sz="2600" dirty="0" smtClean="0">
                <a:solidFill>
                  <a:schemeClr val="accent6">
                    <a:lumMod val="75000"/>
                  </a:schemeClr>
                </a:solidFill>
              </a:rPr>
              <a:t>incorporarse como provitaminas</a:t>
            </a:r>
            <a:r>
              <a:rPr lang="es-ES_tradnl" sz="2600" dirty="0" smtClean="0"/>
              <a:t>. </a:t>
            </a:r>
            <a:endParaRPr lang="es-ES" sz="2600" dirty="0" smtClean="0"/>
          </a:p>
          <a:p>
            <a:pPr lvl="2"/>
            <a:r>
              <a:rPr lang="es-ES_tradnl" sz="2600" dirty="0" smtClean="0"/>
              <a:t>Incluyen </a:t>
            </a:r>
            <a:r>
              <a:rPr lang="es-ES_tradnl" sz="2600" dirty="0" smtClean="0">
                <a:solidFill>
                  <a:schemeClr val="accent2">
                    <a:lumMod val="75000"/>
                  </a:schemeClr>
                </a:solidFill>
              </a:rPr>
              <a:t>el </a:t>
            </a:r>
            <a:r>
              <a:rPr lang="es-ES_tradnl" sz="2600" dirty="0" err="1" smtClean="0">
                <a:solidFill>
                  <a:schemeClr val="accent2">
                    <a:lumMod val="75000"/>
                  </a:schemeClr>
                </a:solidFill>
              </a:rPr>
              <a:t>retinol</a:t>
            </a:r>
            <a:r>
              <a:rPr lang="es-ES_tradnl" sz="2600" dirty="0" smtClean="0">
                <a:solidFill>
                  <a:schemeClr val="accent2">
                    <a:lumMod val="75000"/>
                  </a:schemeClr>
                </a:solidFill>
              </a:rPr>
              <a:t> o vitamina A, el calciferol o D, el tocoferol o E y la </a:t>
            </a:r>
            <a:r>
              <a:rPr lang="es-ES_tradnl" sz="2600" dirty="0" err="1" smtClean="0">
                <a:solidFill>
                  <a:schemeClr val="accent2">
                    <a:lumMod val="75000"/>
                  </a:schemeClr>
                </a:solidFill>
              </a:rPr>
              <a:t>naftoquinona</a:t>
            </a:r>
            <a:r>
              <a:rPr lang="es-ES_tradnl" sz="2600" dirty="0" smtClean="0">
                <a:solidFill>
                  <a:schemeClr val="accent2">
                    <a:lumMod val="75000"/>
                  </a:schemeClr>
                </a:solidFill>
              </a:rPr>
              <a:t> o K.</a:t>
            </a:r>
            <a:endParaRPr lang="es-ES" sz="2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es-ES_tradnl" sz="2600" dirty="0" smtClean="0"/>
              <a:t>Existen multitud de tablas que indican sus funciones y características se recomienda la de vuestro libro de texto</a:t>
            </a:r>
            <a:r>
              <a:rPr lang="es-ES_tradnl" sz="2600" dirty="0" smtClean="0"/>
              <a:t>.</a:t>
            </a:r>
            <a:endParaRPr lang="es-ES" sz="2600" dirty="0" smtClean="0"/>
          </a:p>
          <a:p>
            <a:pPr>
              <a:buNone/>
            </a:pP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4034" name="Picture 2" descr="http://4.bp.blogspot.com/-g8jreVq2kqQ/UQnLGFAGXYI/AAAAAAAAAGI/DM0eHE-2xL0/s1600/Vitaminas+hidrosolubles+e+hiposolub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42852"/>
            <a:ext cx="6927307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939784"/>
          </a:xfrm>
        </p:spPr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Tipos de enzimas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214422"/>
            <a:ext cx="8258204" cy="5500726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s-ES_tradnl" sz="3100" dirty="0"/>
              <a:t>Según su composición se distinguen </a:t>
            </a:r>
            <a:r>
              <a:rPr lang="es-ES_tradnl" sz="3100" dirty="0">
                <a:solidFill>
                  <a:srgbClr val="FF0000"/>
                </a:solidFill>
              </a:rPr>
              <a:t>dos grandes tipos</a:t>
            </a:r>
            <a:r>
              <a:rPr lang="es-ES_tradnl" sz="3100" dirty="0"/>
              <a:t>:</a:t>
            </a:r>
            <a:endParaRPr lang="es-ES" sz="3100" dirty="0"/>
          </a:p>
          <a:p>
            <a:pPr lvl="0"/>
            <a:r>
              <a:rPr lang="es-ES_tradnl" sz="3100" dirty="0" err="1">
                <a:solidFill>
                  <a:srgbClr val="7030A0"/>
                </a:solidFill>
              </a:rPr>
              <a:t>Holoproteínas</a:t>
            </a:r>
            <a:r>
              <a:rPr lang="es-ES_tradnl" sz="3100" dirty="0">
                <a:solidFill>
                  <a:srgbClr val="7030A0"/>
                </a:solidFill>
              </a:rPr>
              <a:t> o enzimas simples</a:t>
            </a:r>
            <a:r>
              <a:rPr lang="es-ES_tradnl" sz="3100" dirty="0" smtClean="0"/>
              <a:t>.</a:t>
            </a:r>
            <a:endParaRPr lang="es-ES" sz="3100" dirty="0"/>
          </a:p>
          <a:p>
            <a:pPr lvl="1"/>
            <a:r>
              <a:rPr lang="es-ES_tradnl" sz="3100" dirty="0"/>
              <a:t>Formadas </a:t>
            </a:r>
            <a:r>
              <a:rPr lang="es-ES_tradnl" sz="3100" dirty="0">
                <a:solidFill>
                  <a:schemeClr val="accent6">
                    <a:lumMod val="75000"/>
                  </a:schemeClr>
                </a:solidFill>
              </a:rPr>
              <a:t>sólo por </a:t>
            </a:r>
            <a:r>
              <a:rPr lang="es-ES_tradnl" sz="3100" dirty="0" err="1">
                <a:solidFill>
                  <a:schemeClr val="accent6">
                    <a:lumMod val="75000"/>
                  </a:schemeClr>
                </a:solidFill>
              </a:rPr>
              <a:t>polipéptidos</a:t>
            </a:r>
            <a:r>
              <a:rPr lang="es-ES_tradnl" sz="3100" dirty="0"/>
              <a:t>.</a:t>
            </a:r>
            <a:endParaRPr lang="es-ES" sz="3100" dirty="0"/>
          </a:p>
          <a:p>
            <a:pPr lvl="1">
              <a:buNone/>
            </a:pPr>
            <a:r>
              <a:rPr lang="es-ES_tradnl" sz="3100" dirty="0" smtClean="0"/>
              <a:t>		</a:t>
            </a:r>
            <a:r>
              <a:rPr lang="es-ES_tradnl" sz="3100" dirty="0" err="1" smtClean="0">
                <a:solidFill>
                  <a:srgbClr val="FF0000"/>
                </a:solidFill>
              </a:rPr>
              <a:t>Ejem</a:t>
            </a:r>
            <a:r>
              <a:rPr lang="es-ES_tradnl" sz="3100" dirty="0">
                <a:solidFill>
                  <a:srgbClr val="FF0000"/>
                </a:solidFill>
              </a:rPr>
              <a:t>: </a:t>
            </a:r>
            <a:r>
              <a:rPr lang="es-ES_tradnl" sz="3100" dirty="0"/>
              <a:t>ARN pancreática (cataliza la hidrólisis del ARN</a:t>
            </a:r>
            <a:r>
              <a:rPr lang="es-ES_tradnl" sz="3100" dirty="0" smtClean="0"/>
              <a:t>).</a:t>
            </a:r>
            <a:endParaRPr lang="es-ES" sz="3100" dirty="0"/>
          </a:p>
          <a:p>
            <a:pPr lvl="0"/>
            <a:r>
              <a:rPr lang="es-ES_tradnl" sz="3100" dirty="0" err="1">
                <a:solidFill>
                  <a:srgbClr val="7030A0"/>
                </a:solidFill>
              </a:rPr>
              <a:t>Holoenzimas</a:t>
            </a:r>
            <a:r>
              <a:rPr lang="es-ES_tradnl" sz="3100" dirty="0">
                <a:solidFill>
                  <a:srgbClr val="7030A0"/>
                </a:solidFill>
              </a:rPr>
              <a:t> o enzimas conjugadas</a:t>
            </a:r>
            <a:r>
              <a:rPr lang="es-ES_tradnl" sz="3100" dirty="0" smtClean="0">
                <a:solidFill>
                  <a:srgbClr val="7030A0"/>
                </a:solidFill>
              </a:rPr>
              <a:t>.</a:t>
            </a:r>
            <a:endParaRPr lang="es-ES" sz="3100" dirty="0">
              <a:solidFill>
                <a:srgbClr val="7030A0"/>
              </a:solidFill>
            </a:endParaRPr>
          </a:p>
          <a:p>
            <a:pPr lvl="1"/>
            <a:r>
              <a:rPr lang="es-ES_tradnl" sz="3100" dirty="0"/>
              <a:t>Formadas por una </a:t>
            </a:r>
            <a:r>
              <a:rPr lang="es-ES_tradnl" sz="3100" dirty="0">
                <a:solidFill>
                  <a:schemeClr val="accent6">
                    <a:lumMod val="75000"/>
                  </a:schemeClr>
                </a:solidFill>
              </a:rPr>
              <a:t>parte proteica</a:t>
            </a:r>
            <a:r>
              <a:rPr lang="es-ES_tradnl" sz="3100" dirty="0"/>
              <a:t>, llamada </a:t>
            </a:r>
            <a:r>
              <a:rPr lang="es-ES_tradnl" sz="3100" dirty="0" err="1">
                <a:solidFill>
                  <a:srgbClr val="0070C0"/>
                </a:solidFill>
              </a:rPr>
              <a:t>apoenzima</a:t>
            </a:r>
            <a:r>
              <a:rPr lang="es-ES_tradnl" sz="3100" dirty="0"/>
              <a:t>, y otra </a:t>
            </a:r>
            <a:r>
              <a:rPr lang="es-ES_tradnl" sz="3100" dirty="0">
                <a:solidFill>
                  <a:schemeClr val="accent6">
                    <a:lumMod val="75000"/>
                  </a:schemeClr>
                </a:solidFill>
              </a:rPr>
              <a:t>no proteica</a:t>
            </a:r>
            <a:r>
              <a:rPr lang="es-ES_tradnl" sz="3100" dirty="0"/>
              <a:t> llamada </a:t>
            </a:r>
            <a:r>
              <a:rPr lang="es-ES_tradnl" sz="3100" dirty="0" err="1">
                <a:solidFill>
                  <a:srgbClr val="0070C0"/>
                </a:solidFill>
              </a:rPr>
              <a:t>cofactor</a:t>
            </a:r>
            <a:r>
              <a:rPr lang="es-ES_tradnl" sz="3100" dirty="0">
                <a:solidFill>
                  <a:srgbClr val="0070C0"/>
                </a:solidFill>
              </a:rPr>
              <a:t>.</a:t>
            </a:r>
            <a:endParaRPr lang="es-ES" sz="3100" dirty="0">
              <a:solidFill>
                <a:srgbClr val="0070C0"/>
              </a:solidFill>
            </a:endParaRPr>
          </a:p>
          <a:p>
            <a:pPr lvl="1"/>
            <a:r>
              <a:rPr lang="es-ES_tradnl" sz="3100" dirty="0">
                <a:solidFill>
                  <a:schemeClr val="accent2">
                    <a:lumMod val="75000"/>
                  </a:schemeClr>
                </a:solidFill>
              </a:rPr>
              <a:t>El </a:t>
            </a:r>
            <a:r>
              <a:rPr lang="es-ES_tradnl" sz="3100" dirty="0" err="1">
                <a:solidFill>
                  <a:schemeClr val="accent2">
                    <a:lumMod val="75000"/>
                  </a:schemeClr>
                </a:solidFill>
              </a:rPr>
              <a:t>cofactor</a:t>
            </a:r>
            <a:r>
              <a:rPr lang="es-ES_tradnl" sz="3100" dirty="0">
                <a:solidFill>
                  <a:schemeClr val="accent2">
                    <a:lumMod val="75000"/>
                  </a:schemeClr>
                </a:solidFill>
              </a:rPr>
              <a:t> puede ser</a:t>
            </a:r>
            <a:r>
              <a:rPr lang="es-ES_tradnl" sz="3100" dirty="0" smtClean="0"/>
              <a:t>:</a:t>
            </a:r>
            <a:endParaRPr lang="es-ES" sz="3100" dirty="0"/>
          </a:p>
          <a:p>
            <a:pPr lvl="2"/>
            <a:r>
              <a:rPr lang="es-ES_tradnl" sz="3100" dirty="0">
                <a:solidFill>
                  <a:srgbClr val="00B050"/>
                </a:solidFill>
              </a:rPr>
              <a:t>Un ión metálico </a:t>
            </a:r>
            <a:r>
              <a:rPr lang="es-ES_tradnl" sz="3100" dirty="0"/>
              <a:t>como Fe</a:t>
            </a:r>
            <a:r>
              <a:rPr lang="es-ES_tradnl" sz="3100" baseline="30000" dirty="0"/>
              <a:t>2+</a:t>
            </a:r>
            <a:r>
              <a:rPr lang="es-ES_tradnl" sz="3100" dirty="0"/>
              <a:t>, Mg</a:t>
            </a:r>
            <a:r>
              <a:rPr lang="es-ES_tradnl" sz="3100" baseline="30000" dirty="0"/>
              <a:t>2+</a:t>
            </a:r>
            <a:r>
              <a:rPr lang="es-ES_tradnl" sz="3100" dirty="0"/>
              <a:t>, Cu</a:t>
            </a:r>
            <a:r>
              <a:rPr lang="es-ES_tradnl" sz="3100" baseline="30000" dirty="0"/>
              <a:t>2+</a:t>
            </a:r>
            <a:r>
              <a:rPr lang="es-ES_tradnl" sz="3100" dirty="0"/>
              <a:t> y Zn</a:t>
            </a:r>
            <a:r>
              <a:rPr lang="es-ES_tradnl" sz="3100" baseline="30000" dirty="0"/>
              <a:t>2</a:t>
            </a:r>
            <a:r>
              <a:rPr lang="es-ES_tradnl" sz="3100" baseline="30000" dirty="0" smtClean="0"/>
              <a:t>+</a:t>
            </a:r>
            <a:r>
              <a:rPr lang="es-ES_tradnl" sz="3100" dirty="0" smtClean="0"/>
              <a:t>.</a:t>
            </a:r>
            <a:endParaRPr lang="es-ES" sz="3100" dirty="0" smtClean="0"/>
          </a:p>
          <a:p>
            <a:pPr>
              <a:buNone/>
            </a:pPr>
            <a:r>
              <a:rPr lang="es-ES_tradnl" sz="3100" dirty="0" smtClean="0"/>
              <a:t>		</a:t>
            </a:r>
            <a:r>
              <a:rPr lang="es-ES_tradnl" sz="3100" dirty="0" smtClean="0">
                <a:solidFill>
                  <a:srgbClr val="FF0000"/>
                </a:solidFill>
              </a:rPr>
              <a:t>    </a:t>
            </a:r>
            <a:r>
              <a:rPr lang="es-ES_tradnl" sz="3100" dirty="0" err="1" smtClean="0">
                <a:solidFill>
                  <a:srgbClr val="FF0000"/>
                </a:solidFill>
              </a:rPr>
              <a:t>Ejem</a:t>
            </a:r>
            <a:r>
              <a:rPr lang="es-ES_tradnl" sz="3100" dirty="0">
                <a:solidFill>
                  <a:srgbClr val="FF0000"/>
                </a:solidFill>
              </a:rPr>
              <a:t>. </a:t>
            </a:r>
            <a:r>
              <a:rPr lang="es-ES_tradnl" sz="3100" dirty="0"/>
              <a:t>La </a:t>
            </a:r>
            <a:r>
              <a:rPr lang="es-ES_tradnl" sz="3100" dirty="0" err="1"/>
              <a:t>citocromo</a:t>
            </a:r>
            <a:r>
              <a:rPr lang="es-ES_tradnl" sz="3100" dirty="0"/>
              <a:t> oxidasa transfiere electrones en la </a:t>
            </a:r>
            <a:r>
              <a:rPr lang="es-ES_tradnl" sz="3100" dirty="0" smtClean="0"/>
              <a:t>   cadena respiratoria </a:t>
            </a:r>
            <a:r>
              <a:rPr lang="es-ES_tradnl" sz="3100" dirty="0"/>
              <a:t>y contiene un átomo de Fe y otro de Cu</a:t>
            </a:r>
            <a:r>
              <a:rPr lang="es-ES_tradnl" sz="3100" dirty="0" smtClean="0"/>
              <a:t>.</a:t>
            </a:r>
            <a:r>
              <a:rPr lang="es-ES_tradnl" sz="3100" dirty="0"/>
              <a:t> </a:t>
            </a:r>
            <a:endParaRPr lang="es-ES" sz="3100" dirty="0"/>
          </a:p>
          <a:p>
            <a:pPr lvl="2"/>
            <a:r>
              <a:rPr lang="es-ES_tradnl" sz="3100" dirty="0" smtClean="0">
                <a:solidFill>
                  <a:srgbClr val="00B050"/>
                </a:solidFill>
              </a:rPr>
              <a:t>Un </a:t>
            </a:r>
            <a:r>
              <a:rPr lang="es-ES_tradnl" sz="3100" dirty="0">
                <a:solidFill>
                  <a:srgbClr val="00B050"/>
                </a:solidFill>
              </a:rPr>
              <a:t>coenzima</a:t>
            </a:r>
            <a:r>
              <a:rPr lang="es-ES_tradnl" sz="3100" dirty="0"/>
              <a:t>. Molécula compleja que </a:t>
            </a:r>
            <a:r>
              <a:rPr lang="es-ES_tradnl" sz="3100" dirty="0">
                <a:solidFill>
                  <a:srgbClr val="7030A0"/>
                </a:solidFill>
              </a:rPr>
              <a:t>en muchos casos contiene una vitamina</a:t>
            </a:r>
            <a:r>
              <a:rPr lang="es-ES_tradnl" sz="3100" dirty="0"/>
              <a:t>. Algunos </a:t>
            </a:r>
            <a:r>
              <a:rPr lang="es-ES_tradnl" sz="3100" dirty="0">
                <a:solidFill>
                  <a:srgbClr val="FF0000"/>
                </a:solidFill>
              </a:rPr>
              <a:t>ejemplos</a:t>
            </a:r>
            <a:r>
              <a:rPr lang="es-ES_tradnl" sz="3100" dirty="0"/>
              <a:t> son:</a:t>
            </a:r>
            <a:endParaRPr lang="es-ES" sz="3100" dirty="0"/>
          </a:p>
          <a:p>
            <a:pPr lvl="3"/>
            <a:r>
              <a:rPr lang="es-ES_tradnl" sz="3100" dirty="0">
                <a:solidFill>
                  <a:srgbClr val="0070C0"/>
                </a:solidFill>
              </a:rPr>
              <a:t>FAD</a:t>
            </a:r>
            <a:r>
              <a:rPr lang="es-ES_tradnl" sz="3100" baseline="30000" dirty="0" smtClean="0">
                <a:solidFill>
                  <a:srgbClr val="0070C0"/>
                </a:solidFill>
              </a:rPr>
              <a:t>+</a:t>
            </a:r>
            <a:r>
              <a:rPr lang="es-ES_tradnl" sz="3100" dirty="0" smtClean="0">
                <a:solidFill>
                  <a:srgbClr val="0070C0"/>
                </a:solidFill>
              </a:rPr>
              <a:t>………  </a:t>
            </a:r>
            <a:r>
              <a:rPr lang="es-ES_tradnl" sz="3100" dirty="0" err="1" smtClean="0">
                <a:solidFill>
                  <a:srgbClr val="0070C0"/>
                </a:solidFill>
              </a:rPr>
              <a:t>riboflavina</a:t>
            </a:r>
            <a:r>
              <a:rPr lang="es-ES_tradnl" sz="3100" dirty="0">
                <a:solidFill>
                  <a:srgbClr val="0070C0"/>
                </a:solidFill>
              </a:rPr>
              <a:t>………….…….vitamina </a:t>
            </a:r>
            <a:r>
              <a:rPr lang="es-ES_tradnl" sz="3100" dirty="0" smtClean="0">
                <a:solidFill>
                  <a:srgbClr val="0070C0"/>
                </a:solidFill>
              </a:rPr>
              <a:t> B2.</a:t>
            </a:r>
            <a:endParaRPr lang="es-ES" sz="3100" dirty="0">
              <a:solidFill>
                <a:srgbClr val="0070C0"/>
              </a:solidFill>
            </a:endParaRPr>
          </a:p>
          <a:p>
            <a:pPr lvl="3"/>
            <a:r>
              <a:rPr lang="es-ES_tradnl" sz="3100" dirty="0">
                <a:solidFill>
                  <a:schemeClr val="accent6">
                    <a:lumMod val="75000"/>
                  </a:schemeClr>
                </a:solidFill>
              </a:rPr>
              <a:t>NAD</a:t>
            </a:r>
            <a:r>
              <a:rPr lang="es-ES_tradnl" sz="3100" baseline="30000" dirty="0">
                <a:solidFill>
                  <a:schemeClr val="accent6">
                    <a:lumMod val="75000"/>
                  </a:schemeClr>
                </a:solidFill>
              </a:rPr>
              <a:t>+</a:t>
            </a:r>
            <a:r>
              <a:rPr lang="es-ES_tradnl" sz="3100" dirty="0">
                <a:solidFill>
                  <a:schemeClr val="accent6">
                    <a:lumMod val="75000"/>
                  </a:schemeClr>
                </a:solidFill>
              </a:rPr>
              <a:t>………ácido nicotínico………….vitamina </a:t>
            </a:r>
            <a:r>
              <a:rPr lang="es-ES_tradnl" sz="3100" dirty="0" smtClean="0">
                <a:solidFill>
                  <a:schemeClr val="accent6">
                    <a:lumMod val="75000"/>
                  </a:schemeClr>
                </a:solidFill>
              </a:rPr>
              <a:t>B3.</a:t>
            </a:r>
            <a:endParaRPr lang="es-ES" sz="3100" dirty="0">
              <a:solidFill>
                <a:schemeClr val="accent6">
                  <a:lumMod val="75000"/>
                </a:schemeClr>
              </a:solidFill>
            </a:endParaRPr>
          </a:p>
          <a:p>
            <a:pPr lvl="3"/>
            <a:r>
              <a:rPr lang="es-ES_tradnl" sz="3100" dirty="0">
                <a:solidFill>
                  <a:srgbClr val="0070C0"/>
                </a:solidFill>
              </a:rPr>
              <a:t>Co A………..ácido </a:t>
            </a:r>
            <a:r>
              <a:rPr lang="es-ES_tradnl" sz="3100" dirty="0" err="1">
                <a:solidFill>
                  <a:srgbClr val="0070C0"/>
                </a:solidFill>
              </a:rPr>
              <a:t>pantoténico</a:t>
            </a:r>
            <a:r>
              <a:rPr lang="es-ES_tradnl" sz="3100" dirty="0">
                <a:solidFill>
                  <a:srgbClr val="0070C0"/>
                </a:solidFill>
              </a:rPr>
              <a:t>……….vitamina </a:t>
            </a:r>
            <a:r>
              <a:rPr lang="es-ES_tradnl" sz="3100" dirty="0" smtClean="0">
                <a:solidFill>
                  <a:srgbClr val="0070C0"/>
                </a:solidFill>
              </a:rPr>
              <a:t>B5.</a:t>
            </a:r>
            <a:endParaRPr lang="es-ES" sz="3100" dirty="0">
              <a:solidFill>
                <a:srgbClr val="0070C0"/>
              </a:solidFill>
            </a:endParaRPr>
          </a:p>
          <a:p>
            <a:endParaRPr lang="es-ES" dirty="0"/>
          </a:p>
          <a:p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l_fi" descr="http://www.google.es/url?source=imglanding&amp;ct=img&amp;q=http://docentes.educacion.navarra.es/~metayosa/bach2/2biometabo2_clip_image001.gif&amp;sa=X&amp;ei=YaEDUa_OOYWa1AXbnIDwBA&amp;ved=0CAwQ8wc&amp;usg=AFQjCNFuXWvGjzwpygsY0YpzHnHLagjkZw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429684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45719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357166"/>
            <a:ext cx="8472518" cy="6000792"/>
          </a:xfrm>
        </p:spPr>
        <p:txBody>
          <a:bodyPr>
            <a:normAutofit/>
          </a:bodyPr>
          <a:lstStyle/>
          <a:p>
            <a:pPr lvl="1"/>
            <a:r>
              <a:rPr lang="es-ES_tradnl" sz="2000" dirty="0"/>
              <a:t>Cuando el </a:t>
            </a:r>
            <a:r>
              <a:rPr lang="es-ES_tradnl" sz="2000" dirty="0" err="1">
                <a:solidFill>
                  <a:srgbClr val="0070C0"/>
                </a:solidFill>
              </a:rPr>
              <a:t>cofactor</a:t>
            </a:r>
            <a:r>
              <a:rPr lang="es-ES_tradnl" sz="2000" dirty="0">
                <a:solidFill>
                  <a:srgbClr val="0070C0"/>
                </a:solidFill>
              </a:rPr>
              <a:t> está permanentemente unido </a:t>
            </a:r>
            <a:r>
              <a:rPr lang="es-ES_tradnl" sz="2000" dirty="0"/>
              <a:t>al </a:t>
            </a:r>
            <a:r>
              <a:rPr lang="es-ES_tradnl" sz="2000" dirty="0" err="1"/>
              <a:t>apoenzima</a:t>
            </a:r>
            <a:r>
              <a:rPr lang="es-ES_tradnl" sz="2000" dirty="0"/>
              <a:t> se denomina </a:t>
            </a:r>
            <a:r>
              <a:rPr lang="es-ES_tradnl" sz="2000" dirty="0">
                <a:solidFill>
                  <a:schemeClr val="accent6">
                    <a:lumMod val="75000"/>
                  </a:schemeClr>
                </a:solidFill>
              </a:rPr>
              <a:t>grupo prostético</a:t>
            </a:r>
            <a:r>
              <a:rPr lang="es-ES_tradnl" sz="2000" dirty="0"/>
              <a:t>. </a:t>
            </a:r>
            <a:endParaRPr lang="es-ES" sz="2000" dirty="0"/>
          </a:p>
          <a:p>
            <a:pPr>
              <a:buNone/>
            </a:pPr>
            <a:r>
              <a:rPr lang="es-ES_tradnl" sz="2000" dirty="0" smtClean="0"/>
              <a:t>		</a:t>
            </a:r>
            <a:r>
              <a:rPr lang="es-ES_tradnl" sz="2000" dirty="0" err="1" smtClean="0">
                <a:solidFill>
                  <a:srgbClr val="FF0000"/>
                </a:solidFill>
              </a:rPr>
              <a:t>Ejem</a:t>
            </a:r>
            <a:r>
              <a:rPr lang="es-ES_tradnl" sz="2000" dirty="0">
                <a:solidFill>
                  <a:srgbClr val="FF0000"/>
                </a:solidFill>
              </a:rPr>
              <a:t>:</a:t>
            </a:r>
            <a:r>
              <a:rPr lang="es-ES_tradnl" sz="2000" dirty="0"/>
              <a:t> </a:t>
            </a:r>
            <a:r>
              <a:rPr lang="es-ES_tradnl" sz="2000" dirty="0" err="1"/>
              <a:t>Citocromo</a:t>
            </a:r>
            <a:r>
              <a:rPr lang="es-ES_tradnl" sz="2000" dirty="0"/>
              <a:t> c. Enlace covalente con un grupo </a:t>
            </a:r>
            <a:r>
              <a:rPr lang="es-ES_tradnl" sz="2000" dirty="0" err="1"/>
              <a:t>hemo</a:t>
            </a:r>
            <a:r>
              <a:rPr lang="es-ES_tradnl" sz="2000" dirty="0"/>
              <a:t>.</a:t>
            </a:r>
            <a:endParaRPr lang="es-ES" sz="2000" dirty="0"/>
          </a:p>
          <a:p>
            <a:pPr lvl="1"/>
            <a:r>
              <a:rPr lang="es-ES_tradnl" sz="2000" dirty="0"/>
              <a:t>El </a:t>
            </a:r>
            <a:r>
              <a:rPr lang="es-ES_tradnl" sz="2000" dirty="0" err="1">
                <a:solidFill>
                  <a:srgbClr val="0070C0"/>
                </a:solidFill>
              </a:rPr>
              <a:t>apoenzima</a:t>
            </a:r>
            <a:r>
              <a:rPr lang="es-ES_tradnl" sz="2000" dirty="0">
                <a:solidFill>
                  <a:srgbClr val="0070C0"/>
                </a:solidFill>
              </a:rPr>
              <a:t> </a:t>
            </a:r>
            <a:r>
              <a:rPr lang="es-ES_tradnl" sz="2000" dirty="0"/>
              <a:t>determina </a:t>
            </a:r>
            <a:r>
              <a:rPr lang="es-ES_tradnl" sz="2000" dirty="0">
                <a:solidFill>
                  <a:schemeClr val="accent6">
                    <a:lumMod val="75000"/>
                  </a:schemeClr>
                </a:solidFill>
              </a:rPr>
              <a:t>sobre que molécula se actúa </a:t>
            </a:r>
            <a:r>
              <a:rPr lang="es-ES_tradnl" sz="2000" dirty="0"/>
              <a:t>(especificidad) y el </a:t>
            </a:r>
            <a:r>
              <a:rPr lang="es-ES_tradnl" sz="2000" dirty="0" err="1">
                <a:solidFill>
                  <a:srgbClr val="0070C0"/>
                </a:solidFill>
              </a:rPr>
              <a:t>cofactor</a:t>
            </a:r>
            <a:r>
              <a:rPr lang="es-ES_tradnl" sz="2000" dirty="0"/>
              <a:t> la </a:t>
            </a:r>
            <a:r>
              <a:rPr lang="es-ES_tradnl" sz="2000" dirty="0">
                <a:solidFill>
                  <a:schemeClr val="accent6">
                    <a:lumMod val="75000"/>
                  </a:schemeClr>
                </a:solidFill>
              </a:rPr>
              <a:t>transformación que se realiza</a:t>
            </a:r>
            <a:r>
              <a:rPr lang="es-ES_tradnl" sz="2000" dirty="0"/>
              <a:t>.</a:t>
            </a:r>
            <a:endParaRPr lang="es-ES" sz="2000" dirty="0"/>
          </a:p>
          <a:p>
            <a:pPr lvl="1"/>
            <a:r>
              <a:rPr lang="es-ES_tradnl" sz="2000" dirty="0"/>
              <a:t>Ambos </a:t>
            </a:r>
            <a:r>
              <a:rPr lang="es-ES_tradnl" sz="2000" dirty="0">
                <a:solidFill>
                  <a:srgbClr val="7030A0"/>
                </a:solidFill>
              </a:rPr>
              <a:t>por separado son inactivos</a:t>
            </a:r>
            <a:r>
              <a:rPr lang="es-ES_tradnl" sz="2000" dirty="0"/>
              <a:t>.</a:t>
            </a:r>
            <a:endParaRPr lang="es-ES" sz="2000" dirty="0"/>
          </a:p>
          <a:p>
            <a:pPr lvl="1"/>
            <a:r>
              <a:rPr lang="es-ES_tradnl" sz="2000" dirty="0"/>
              <a:t>Un mismo </a:t>
            </a:r>
            <a:r>
              <a:rPr lang="es-ES_tradnl" sz="2000" dirty="0" err="1"/>
              <a:t>cofactor</a:t>
            </a:r>
            <a:r>
              <a:rPr lang="es-ES_tradnl" sz="2000" dirty="0"/>
              <a:t> puede formar parte de </a:t>
            </a:r>
            <a:r>
              <a:rPr lang="es-ES_tradnl" sz="2000" dirty="0">
                <a:solidFill>
                  <a:srgbClr val="00B050"/>
                </a:solidFill>
              </a:rPr>
              <a:t>varios </a:t>
            </a:r>
            <a:r>
              <a:rPr lang="es-ES_tradnl" sz="2000" dirty="0" err="1">
                <a:solidFill>
                  <a:srgbClr val="00B050"/>
                </a:solidFill>
              </a:rPr>
              <a:t>holoenzimas</a:t>
            </a:r>
            <a:r>
              <a:rPr lang="es-ES_tradnl" sz="2000" dirty="0"/>
              <a:t>.</a:t>
            </a:r>
            <a:endParaRPr lang="es-ES" sz="2000" dirty="0"/>
          </a:p>
          <a:p>
            <a:endParaRPr lang="es-E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2000232" y="2857496"/>
          <a:ext cx="5174018" cy="3857652"/>
        </p:xfrm>
        <a:graphic>
          <a:graphicData uri="http://schemas.openxmlformats.org/presentationml/2006/ole">
            <p:oleObj spid="_x0000_s1025" name="Diapositiva" r:id="rId3" imgW="4569051" imgH="3425913" progId="PowerPoint.Slide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Image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8786842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45719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357166"/>
            <a:ext cx="8329642" cy="6286544"/>
          </a:xfrm>
        </p:spPr>
        <p:txBody>
          <a:bodyPr>
            <a:normAutofit/>
          </a:bodyPr>
          <a:lstStyle/>
          <a:p>
            <a:pPr lvl="0"/>
            <a:r>
              <a:rPr lang="es-ES_tradnl" dirty="0"/>
              <a:t>Para </a:t>
            </a:r>
            <a:r>
              <a:rPr lang="es-ES_tradnl" dirty="0" smtClean="0">
                <a:solidFill>
                  <a:srgbClr val="FF0000"/>
                </a:solidFill>
              </a:rPr>
              <a:t>nombrar </a:t>
            </a:r>
            <a:r>
              <a:rPr lang="es-ES_tradnl" dirty="0">
                <a:solidFill>
                  <a:srgbClr val="FF0000"/>
                </a:solidFill>
              </a:rPr>
              <a:t>los enzimas </a:t>
            </a:r>
            <a:r>
              <a:rPr lang="es-ES_tradnl" dirty="0"/>
              <a:t>se utilizan </a:t>
            </a:r>
            <a:r>
              <a:rPr lang="es-ES_tradnl" dirty="0">
                <a:solidFill>
                  <a:srgbClr val="00B050"/>
                </a:solidFill>
              </a:rPr>
              <a:t>varios criterios</a:t>
            </a:r>
            <a:r>
              <a:rPr lang="es-ES_tradnl" dirty="0" smtClean="0">
                <a:solidFill>
                  <a:srgbClr val="00B050"/>
                </a:solidFill>
              </a:rPr>
              <a:t>:</a:t>
            </a:r>
            <a:endParaRPr lang="es-ES" dirty="0">
              <a:solidFill>
                <a:srgbClr val="00B050"/>
              </a:solidFill>
            </a:endParaRPr>
          </a:p>
          <a:p>
            <a:pPr lvl="1"/>
            <a:r>
              <a:rPr lang="es-ES_tradnl" dirty="0">
                <a:solidFill>
                  <a:srgbClr val="7030A0"/>
                </a:solidFill>
              </a:rPr>
              <a:t>Añadir el sufijo –asa al sustrato, </a:t>
            </a:r>
            <a:r>
              <a:rPr lang="es-ES_tradnl" dirty="0" smtClean="0">
                <a:solidFill>
                  <a:srgbClr val="7030A0"/>
                </a:solidFill>
              </a:rPr>
              <a:t>a la reacción </a:t>
            </a:r>
            <a:r>
              <a:rPr lang="es-ES_tradnl" dirty="0">
                <a:solidFill>
                  <a:srgbClr val="7030A0"/>
                </a:solidFill>
              </a:rPr>
              <a:t>catalizada o </a:t>
            </a:r>
            <a:r>
              <a:rPr lang="es-ES_tradnl" dirty="0" smtClean="0">
                <a:solidFill>
                  <a:srgbClr val="7030A0"/>
                </a:solidFill>
              </a:rPr>
              <a:t>a ambos</a:t>
            </a:r>
            <a:r>
              <a:rPr lang="es-ES_tradnl" dirty="0">
                <a:solidFill>
                  <a:srgbClr val="7030A0"/>
                </a:solidFill>
              </a:rPr>
              <a:t>.</a:t>
            </a:r>
            <a:endParaRPr lang="es-ES" dirty="0">
              <a:solidFill>
                <a:srgbClr val="7030A0"/>
              </a:solidFill>
            </a:endParaRPr>
          </a:p>
          <a:p>
            <a:pPr>
              <a:buNone/>
            </a:pPr>
            <a:r>
              <a:rPr lang="es-ES_tradnl" dirty="0" smtClean="0"/>
              <a:t>		</a:t>
            </a:r>
            <a:r>
              <a:rPr lang="es-ES_tradnl" dirty="0" err="1" smtClean="0">
                <a:solidFill>
                  <a:srgbClr val="FF0000"/>
                </a:solidFill>
              </a:rPr>
              <a:t>Ejem</a:t>
            </a:r>
            <a:r>
              <a:rPr lang="es-ES_tradnl" dirty="0">
                <a:solidFill>
                  <a:srgbClr val="FF0000"/>
                </a:solidFill>
              </a:rPr>
              <a:t>:</a:t>
            </a:r>
            <a:r>
              <a:rPr lang="es-ES_tradnl" dirty="0"/>
              <a:t> </a:t>
            </a:r>
            <a:r>
              <a:rPr lang="es-ES_tradnl" dirty="0">
                <a:solidFill>
                  <a:srgbClr val="0070C0"/>
                </a:solidFill>
              </a:rPr>
              <a:t>Ureasa, transaminasas, </a:t>
            </a:r>
            <a:r>
              <a:rPr lang="es-ES_tradnl" dirty="0" err="1">
                <a:solidFill>
                  <a:srgbClr val="0070C0"/>
                </a:solidFill>
              </a:rPr>
              <a:t>piruvato</a:t>
            </a:r>
            <a:r>
              <a:rPr lang="es-ES_tradnl" dirty="0">
                <a:solidFill>
                  <a:srgbClr val="0070C0"/>
                </a:solidFill>
              </a:rPr>
              <a:t> </a:t>
            </a:r>
            <a:r>
              <a:rPr lang="es-ES_tradnl" dirty="0" smtClean="0">
                <a:solidFill>
                  <a:srgbClr val="0070C0"/>
                </a:solidFill>
              </a:rPr>
              <a:t>	</a:t>
            </a:r>
            <a:r>
              <a:rPr lang="es-ES_tradnl" dirty="0" err="1" smtClean="0">
                <a:solidFill>
                  <a:srgbClr val="0070C0"/>
                </a:solidFill>
              </a:rPr>
              <a:t>descarboxilasa</a:t>
            </a:r>
            <a:r>
              <a:rPr lang="es-ES_tradnl" dirty="0">
                <a:solidFill>
                  <a:srgbClr val="0070C0"/>
                </a:solidFill>
              </a:rPr>
              <a:t>.</a:t>
            </a:r>
            <a:endParaRPr lang="es-ES" dirty="0">
              <a:solidFill>
                <a:srgbClr val="0070C0"/>
              </a:solidFill>
            </a:endParaRPr>
          </a:p>
          <a:p>
            <a:pPr lvl="1"/>
            <a:r>
              <a:rPr lang="es-ES_tradnl" dirty="0">
                <a:solidFill>
                  <a:schemeClr val="accent6">
                    <a:lumMod val="75000"/>
                  </a:schemeClr>
                </a:solidFill>
              </a:rPr>
              <a:t>Nombres tradicionales sin relación.</a:t>
            </a:r>
            <a:endParaRPr lang="es-ES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r>
              <a:rPr lang="es-ES_tradnl" dirty="0" smtClean="0"/>
              <a:t>		</a:t>
            </a:r>
            <a:r>
              <a:rPr lang="es-ES_tradnl" dirty="0" err="1" smtClean="0">
                <a:solidFill>
                  <a:srgbClr val="FF0000"/>
                </a:solidFill>
              </a:rPr>
              <a:t>Ejem</a:t>
            </a:r>
            <a:r>
              <a:rPr lang="es-ES_tradnl" dirty="0">
                <a:solidFill>
                  <a:srgbClr val="FF0000"/>
                </a:solidFill>
              </a:rPr>
              <a:t>: </a:t>
            </a:r>
            <a:r>
              <a:rPr lang="es-ES_tradnl" dirty="0">
                <a:solidFill>
                  <a:srgbClr val="0070C0"/>
                </a:solidFill>
              </a:rPr>
              <a:t>Tripsina, pepsina o ptialina</a:t>
            </a:r>
            <a:r>
              <a:rPr lang="es-ES_tradnl" dirty="0"/>
              <a:t>.</a:t>
            </a:r>
            <a:endParaRPr lang="es-ES" dirty="0"/>
          </a:p>
          <a:p>
            <a:pPr lvl="1"/>
            <a:r>
              <a:rPr lang="es-ES_tradnl" dirty="0">
                <a:solidFill>
                  <a:srgbClr val="7030A0"/>
                </a:solidFill>
              </a:rPr>
              <a:t>Clasificación en seis clases principales </a:t>
            </a:r>
            <a:r>
              <a:rPr lang="es-ES_tradnl" dirty="0"/>
              <a:t>según la </a:t>
            </a:r>
            <a:r>
              <a:rPr lang="es-ES_tradnl" dirty="0" smtClean="0">
                <a:solidFill>
                  <a:srgbClr val="00B050"/>
                </a:solidFill>
              </a:rPr>
              <a:t>reacción</a:t>
            </a:r>
            <a:r>
              <a:rPr lang="es-ES" dirty="0" smtClean="0">
                <a:solidFill>
                  <a:srgbClr val="00B050"/>
                </a:solidFill>
              </a:rPr>
              <a:t> </a:t>
            </a:r>
            <a:r>
              <a:rPr lang="es-ES_tradnl" dirty="0" smtClean="0">
                <a:solidFill>
                  <a:srgbClr val="00B050"/>
                </a:solidFill>
              </a:rPr>
              <a:t>catalizada </a:t>
            </a:r>
            <a:r>
              <a:rPr lang="es-ES_tradnl" dirty="0"/>
              <a:t>(debido al gran número de enzimas conocidos</a:t>
            </a:r>
            <a:r>
              <a:rPr lang="es-ES_tradnl" dirty="0" smtClean="0"/>
              <a:t>).</a:t>
            </a:r>
            <a:endParaRPr lang="es-ES" dirty="0"/>
          </a:p>
          <a:p>
            <a:pPr lvl="0"/>
            <a:r>
              <a:rPr lang="es-MX" dirty="0"/>
              <a:t>Estos </a:t>
            </a:r>
            <a:r>
              <a:rPr lang="es-MX" dirty="0">
                <a:solidFill>
                  <a:schemeClr val="accent6">
                    <a:lumMod val="75000"/>
                  </a:schemeClr>
                </a:solidFill>
              </a:rPr>
              <a:t>seis tipos </a:t>
            </a:r>
            <a:r>
              <a:rPr lang="es-MX" dirty="0"/>
              <a:t>son los siguientes:</a:t>
            </a:r>
            <a:endParaRPr lang="es-ES" dirty="0"/>
          </a:p>
          <a:p>
            <a:endParaRPr lang="es-E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il_fi" descr="http://www.google.es/url?source=imglanding&amp;ct=img&amp;q=http://3.bp.blogspot.com/-EmdP8h4AQsg/TmGA1LvsjiI/AAAAAAAAAL0/TsfAITNB41Q/s1600/Clasificaciones+de+la+enzimas.JPG&amp;sa=X&amp;ei=38ACUdLIJOGK0AX-_IDwCQ&amp;ved=0CAwQ8wc&amp;usg=AFQjCNEsUZ9LKEJLjdYIPG7PHV_NDRCNC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643998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1660</Words>
  <Application>Microsoft Office PowerPoint</Application>
  <PresentationFormat>Presentación en pantalla (4:3)</PresentationFormat>
  <Paragraphs>201</Paragraphs>
  <Slides>37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39" baseType="lpstr">
      <vt:lpstr>Tema de Office</vt:lpstr>
      <vt:lpstr>Diapositiva de Microsoft Office PowerPoint</vt:lpstr>
      <vt:lpstr>Tema 5</vt:lpstr>
      <vt:lpstr>Introducción</vt:lpstr>
      <vt:lpstr>Propiedades</vt:lpstr>
      <vt:lpstr>Tipos de enzimas</vt:lpstr>
      <vt:lpstr>Diapositiva 5</vt:lpstr>
      <vt:lpstr>Diapositiva 6</vt:lpstr>
      <vt:lpstr>Diapositiva 7</vt:lpstr>
      <vt:lpstr>Diapositiva 8</vt:lpstr>
      <vt:lpstr>Diapositiva 9</vt:lpstr>
      <vt:lpstr>Diapositiva 10</vt:lpstr>
      <vt:lpstr>Mecanismos de acción enzimática </vt:lpstr>
      <vt:lpstr>La energía de activación</vt:lpstr>
      <vt:lpstr>Diapositiva 13</vt:lpstr>
      <vt:lpstr>El centro activo</vt:lpstr>
      <vt:lpstr>La especificidad del enzima</vt:lpstr>
      <vt:lpstr>Diapositiva 16</vt:lpstr>
      <vt:lpstr>Cinética enzimática</vt:lpstr>
      <vt:lpstr>La concentración de sustrato</vt:lpstr>
      <vt:lpstr>Diapositiva 19</vt:lpstr>
      <vt:lpstr>Diapositiva 20</vt:lpstr>
      <vt:lpstr>El pH y la temperatura</vt:lpstr>
      <vt:lpstr>Diapositiva 22</vt:lpstr>
      <vt:lpstr>Diapositiva 23</vt:lpstr>
      <vt:lpstr>Los inhibidores</vt:lpstr>
      <vt:lpstr>Inhibición competitiva</vt:lpstr>
      <vt:lpstr>Inhibición no competitiva</vt:lpstr>
      <vt:lpstr>Diapositiva 27</vt:lpstr>
      <vt:lpstr>Diapositiva 28</vt:lpstr>
      <vt:lpstr>Regulación de la actividad enzimática</vt:lpstr>
      <vt:lpstr>Diapositiva 30</vt:lpstr>
      <vt:lpstr>Diapositiva 31</vt:lpstr>
      <vt:lpstr>Diapositiva 32</vt:lpstr>
      <vt:lpstr>Diapositiva 33</vt:lpstr>
      <vt:lpstr>Las vitaminas</vt:lpstr>
      <vt:lpstr>Diapositiva 35</vt:lpstr>
      <vt:lpstr>Diapositiva 36</vt:lpstr>
      <vt:lpstr>Diapositiva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5</dc:title>
  <dc:creator>Jose Manuel</dc:creator>
  <cp:lastModifiedBy>Jose Manuel</cp:lastModifiedBy>
  <cp:revision>21</cp:revision>
  <dcterms:created xsi:type="dcterms:W3CDTF">2014-01-22T21:14:51Z</dcterms:created>
  <dcterms:modified xsi:type="dcterms:W3CDTF">2014-01-24T19:14:01Z</dcterms:modified>
</cp:coreProperties>
</file>